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1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36475-DD54-4068-B905-79EB88DBFE35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AB6AD-2570-4149-AEFF-DB85E9BA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5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1D8BA-2871-43B6-95E6-118CE4B588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1637-AC86-4F7D-B0F7-2EC60698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2B107-4A78-4B89-B76B-1C1A3E9FF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22DF5-61C0-45A8-B553-D10FE5A6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1608B-7853-4AA2-AAC6-261A48A3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90F7F-AC57-453F-9DDB-DF359980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1E23-328C-40E8-9C1F-4D78D6D5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3CE4C-554A-473E-ADA2-57CAAE9C1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CD418-9EE8-4339-90A5-3BC99104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614D1-5A78-4EB8-8E59-9E867939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C7A37-818D-4AEC-A535-6CD3F47A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C6EE2-9E03-41CE-A7B6-A149FDA5B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7D944-529C-4B5A-8C08-AE681B6DC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2604-584C-4FBB-BEA7-F8DC8390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0E840-C66B-4443-997A-A26DF1CF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11B5A-564B-4152-8127-E885D838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21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21971" y="589596"/>
            <a:ext cx="2900057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46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262A7-55AA-44E3-96B1-354BA751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29143-5653-43A2-A196-CD27C8F2F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E2996-690C-4953-95DA-70B13A132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AA9F-FBB9-451D-A5A3-5B3FD651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8D4D0-E5FF-4DCB-9CC4-61773DC2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4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8468-9A25-4166-8819-4BB5EB13A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DB8A8-320B-4469-BE8C-3E3CBA1BE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477CD-4827-4380-ACA2-0F9F9CD7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BAB1E-903D-4D1A-A465-6DB3F4F3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DAE7E-D503-4E92-84B2-0DFF9DFB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5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3A48-C438-467D-B55A-E8CAFB25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416F6-CCCC-4CD1-A297-D709BF85E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5F25E-EA27-48F8-9E65-0B8CC2884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02943-7F35-4A6E-A303-5AD736C0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427DD-9163-4DD1-8B66-FC3CC78F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DD3B2-8BB5-4CD5-A3D8-D0743ED4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2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FD89F-1CCB-4A2F-8CC5-39424938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A9E8D-DAF0-46C4-B94F-DCA8D0FD1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084685-6B68-4D9B-AB1E-D2A94559A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8E85-763B-4E50-8E21-A08548250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5322C5-CAC1-4AD1-8517-4D8401ABE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E0B35-5678-4B3F-A877-23FABFCD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7DB73-F9E1-4628-B237-8C3593C5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966F7-1BC0-4B4C-A330-97776748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1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316C9-E995-48D4-B0F6-C553B3B3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2FC69-05F3-4DA7-8F0C-1FCFBE0B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8C203-5ABC-4CE5-8CAB-303A9074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E2307-95E1-4A69-975C-878ADEEA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1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CD556-A3DA-4FC1-8AD4-ABB0840E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B2831-1BB0-41EA-A691-8ED10E92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0E4C4-D54E-4EB6-889A-11455AE6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1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C283-2F81-42FF-A988-227DEF76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3578D-CBF8-4168-9732-006025297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E69E4-7631-4BA4-AAA4-C8F8C5913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E7FA3-25AD-425A-9E93-EE1C423D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11AF9-ED7A-415C-BDBE-A29C76DC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A9D56-18CF-4FB8-9165-BD9C9D80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7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044F6-F0AC-40D4-8301-E26098385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B32DA2-DADE-424A-9878-625BE7553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52088-A2D1-4665-A2B8-A1B0CDF7B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79DAD-FF7A-4AD4-B439-59C85B04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45483-CB04-41F9-B369-F81D75D9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7A2FE-9C45-4CE9-BD88-4647210A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8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708C5-100A-49B3-B70C-EED0EA39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9BB14-876A-4C22-BA9B-750B888CD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AB19D-B282-4E99-AAE5-7B3AEF6AC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8A93B-9DEE-4957-BE17-4434ABE23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339CC-EC81-4FBC-9E3C-46B6E4A36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1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" TargetMode="External"/><Relationship Id="rId2" Type="http://schemas.openxmlformats.org/officeDocument/2006/relationships/hyperlink" Target="https://www.hillelwayn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 SOFTWARE TESTING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METAMORPHIC TESTING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35433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Abilash</a:t>
            </a:r>
            <a:r>
              <a:rPr lang="en-US" b="1" dirty="0" err="1">
                <a:solidFill>
                  <a:schemeClr val="tx1"/>
                </a:solidFill>
                <a:latin typeface="Palatino Linotype" pitchFamily="18" charset="0"/>
              </a:rPr>
              <a:t>.V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 Dinesh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Kumar.P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HariPrasath</a:t>
            </a:r>
            <a:r>
              <a:rPr lang="en-US" b="1" dirty="0" err="1">
                <a:solidFill>
                  <a:schemeClr val="tx1"/>
                </a:solidFill>
                <a:latin typeface="Palatino Linotype" pitchFamily="18" charset="0"/>
              </a:rPr>
              <a:t>.S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 Madhan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Kumar.S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	5. Naveen . S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Palatino Linotype" pitchFamily="18" charset="0"/>
              </a:rPr>
              <a:t>        	6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.Senthzhalal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imes New Roman" panose="02020603050405020304" pitchFamily="18" charset="0"/>
              </a:rPr>
              <a:t>  JEPPIAAR INSTITUTE OF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828" y="589596"/>
            <a:ext cx="7447915" cy="46855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0550" algn="ctr">
              <a:lnSpc>
                <a:spcPct val="100000"/>
              </a:lnSpc>
              <a:spcBef>
                <a:spcPts val="100"/>
              </a:spcBef>
            </a:pPr>
            <a:r>
              <a:rPr sz="3000" spc="-67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lang="en-US" sz="3000" spc="-675" dirty="0">
                <a:solidFill>
                  <a:srgbClr val="FFFFFF"/>
                </a:solidFill>
                <a:latin typeface="Arial Black"/>
                <a:cs typeface="Arial Black"/>
              </a:rPr>
              <a:t>   .   D  E  </a:t>
            </a:r>
            <a:r>
              <a:rPr lang="en-US" sz="3000" spc="-675" dirty="0" err="1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lang="en-US" sz="3000" spc="-675" dirty="0">
                <a:solidFill>
                  <a:srgbClr val="FFFFFF"/>
                </a:solidFill>
                <a:latin typeface="Arial Black"/>
                <a:cs typeface="Arial Black"/>
              </a:rPr>
              <a:t>  P     T   E   S  T</a:t>
            </a:r>
            <a:endParaRPr sz="3100" dirty="0">
              <a:latin typeface="Arial Black"/>
              <a:cs typeface="Arial Black"/>
            </a:endParaRPr>
          </a:p>
          <a:p>
            <a:pPr marL="538480" indent="-526415">
              <a:lnSpc>
                <a:spcPct val="100000"/>
              </a:lnSpc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DeepTest: </a:t>
            </a: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Automated Testing</a:t>
            </a:r>
            <a:r>
              <a:rPr sz="3000" spc="15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of</a:t>
            </a:r>
            <a:endParaRPr sz="3000" dirty="0">
              <a:latin typeface="Carlito"/>
              <a:cs typeface="Carlito"/>
            </a:endParaRPr>
          </a:p>
          <a:p>
            <a:pPr marL="538480" marR="5080">
              <a:lnSpc>
                <a:spcPct val="114599"/>
              </a:lnSpc>
            </a:pP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Deep-Neural-Network-driven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Autonomous  </a:t>
            </a:r>
            <a:r>
              <a:rPr sz="3000" spc="120" dirty="0">
                <a:solidFill>
                  <a:srgbClr val="CACACA"/>
                </a:solidFill>
                <a:latin typeface="Carlito"/>
                <a:cs typeface="Carlito"/>
              </a:rPr>
              <a:t>Cars</a:t>
            </a:r>
            <a:endParaRPr sz="3000" dirty="0">
              <a:latin typeface="Carlito"/>
              <a:cs typeface="Carlito"/>
            </a:endParaRPr>
          </a:p>
          <a:p>
            <a:pPr marL="538480" marR="95250" indent="-526415">
              <a:lnSpc>
                <a:spcPct val="114900"/>
              </a:lnSpc>
              <a:spcBef>
                <a:spcPts val="545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20" dirty="0">
                <a:solidFill>
                  <a:srgbClr val="CACACA"/>
                </a:solidFill>
                <a:latin typeface="Carlito"/>
                <a:cs typeface="Carlito"/>
              </a:rPr>
              <a:t>Recent </a:t>
            </a:r>
            <a:r>
              <a:rPr sz="3000" dirty="0">
                <a:solidFill>
                  <a:srgbClr val="CACACA"/>
                </a:solidFill>
                <a:latin typeface="Carlito"/>
                <a:cs typeface="Carlito"/>
              </a:rPr>
              <a:t>advances </a:t>
            </a:r>
            <a:r>
              <a:rPr sz="3000" spc="120" dirty="0">
                <a:solidFill>
                  <a:srgbClr val="CACACA"/>
                </a:solidFill>
                <a:latin typeface="Carlito"/>
                <a:cs typeface="Carlito"/>
              </a:rPr>
              <a:t>in </a:t>
            </a:r>
            <a:r>
              <a:rPr sz="3000" spc="70" dirty="0">
                <a:solidFill>
                  <a:srgbClr val="CACACA"/>
                </a:solidFill>
                <a:latin typeface="Carlito"/>
                <a:cs typeface="Carlito"/>
              </a:rPr>
              <a:t>Deep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Neural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Networks  </a:t>
            </a:r>
            <a:r>
              <a:rPr sz="3000" spc="305" dirty="0">
                <a:solidFill>
                  <a:srgbClr val="CACACA"/>
                </a:solidFill>
                <a:latin typeface="Carlito"/>
                <a:cs typeface="Carlito"/>
              </a:rPr>
              <a:t>(DNNs) </a:t>
            </a:r>
            <a:r>
              <a:rPr sz="3000" spc="-20" dirty="0">
                <a:solidFill>
                  <a:srgbClr val="CACACA"/>
                </a:solidFill>
                <a:latin typeface="Carlito"/>
                <a:cs typeface="Carlito"/>
              </a:rPr>
              <a:t>have </a:t>
            </a:r>
            <a:r>
              <a:rPr sz="3000" spc="20" dirty="0">
                <a:solidFill>
                  <a:srgbClr val="CACACA"/>
                </a:solidFill>
                <a:latin typeface="Carlito"/>
                <a:cs typeface="Carlito"/>
              </a:rPr>
              <a:t>led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development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of  </a:t>
            </a:r>
            <a:r>
              <a:rPr sz="3000" spc="155" dirty="0">
                <a:solidFill>
                  <a:srgbClr val="CACACA"/>
                </a:solidFill>
                <a:latin typeface="Carlito"/>
                <a:cs typeface="Carlito"/>
              </a:rPr>
              <a:t>DNN-driven </a:t>
            </a:r>
            <a:r>
              <a:rPr sz="3000" spc="25" dirty="0">
                <a:solidFill>
                  <a:srgbClr val="CACACA"/>
                </a:solidFill>
                <a:latin typeface="Carlito"/>
                <a:cs typeface="Carlito"/>
              </a:rPr>
              <a:t>autonomous 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cars </a:t>
            </a:r>
            <a:r>
              <a:rPr sz="3000" spc="-25" dirty="0">
                <a:solidFill>
                  <a:srgbClr val="CACACA"/>
                </a:solidFill>
                <a:latin typeface="Carlito"/>
                <a:cs typeface="Carlito"/>
              </a:rPr>
              <a:t>that, 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using  </a:t>
            </a:r>
            <a:r>
              <a:rPr sz="3000" spc="-5" dirty="0">
                <a:solidFill>
                  <a:srgbClr val="CACACA"/>
                </a:solidFill>
                <a:latin typeface="Carlito"/>
                <a:cs typeface="Carlito"/>
              </a:rPr>
              <a:t>sensors </a:t>
            </a:r>
            <a:r>
              <a:rPr sz="3000" spc="80" dirty="0">
                <a:solidFill>
                  <a:srgbClr val="CACACA"/>
                </a:solidFill>
                <a:latin typeface="Carlito"/>
                <a:cs typeface="Carlito"/>
              </a:rPr>
              <a:t>like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camera, </a:t>
            </a:r>
            <a:r>
              <a:rPr sz="3000" spc="250" dirty="0">
                <a:solidFill>
                  <a:srgbClr val="CACACA"/>
                </a:solidFill>
                <a:latin typeface="Carlito"/>
                <a:cs typeface="Carlito"/>
              </a:rPr>
              <a:t>LiDAR, </a:t>
            </a:r>
            <a:r>
              <a:rPr sz="3000" spc="-90" dirty="0">
                <a:solidFill>
                  <a:srgbClr val="CACACA"/>
                </a:solidFill>
                <a:latin typeface="Carlito"/>
                <a:cs typeface="Carlito"/>
              </a:rPr>
              <a:t>etc.,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can drive  </a:t>
            </a: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without any 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human</a:t>
            </a:r>
            <a:r>
              <a:rPr sz="3000" spc="114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intervention.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741" y="127361"/>
            <a:ext cx="3427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434" dirty="0">
                <a:latin typeface="Carlito"/>
                <a:cs typeface="Carlito"/>
              </a:rPr>
              <a:t>FUTURE</a:t>
            </a:r>
            <a:r>
              <a:rPr sz="3600" spc="25" dirty="0">
                <a:latin typeface="Carlito"/>
                <a:cs typeface="Carlito"/>
              </a:rPr>
              <a:t> </a:t>
            </a:r>
            <a:r>
              <a:rPr sz="3600" spc="385" dirty="0">
                <a:latin typeface="Carlito"/>
                <a:cs typeface="Carlito"/>
              </a:rPr>
              <a:t>SCOPE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949" y="1056039"/>
            <a:ext cx="8611870" cy="4127733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464184" marR="883285" indent="-464184" algn="r">
              <a:lnSpc>
                <a:spcPts val="2630"/>
              </a:lnSpc>
              <a:buFont typeface="Arial"/>
              <a:buChar char="●"/>
              <a:tabLst>
                <a:tab pos="464184" algn="l"/>
                <a:tab pos="464820" algn="l"/>
              </a:tabLst>
            </a:pPr>
            <a:r>
              <a:rPr sz="2200" dirty="0">
                <a:solidFill>
                  <a:srgbClr val="CACACA"/>
                </a:solidFill>
                <a:latin typeface="Carlito"/>
                <a:cs typeface="Carlito"/>
              </a:rPr>
              <a:t>Abstract—Web </a:t>
            </a:r>
            <a:r>
              <a:rPr sz="2200" spc="60" dirty="0">
                <a:solidFill>
                  <a:srgbClr val="CACACA"/>
                </a:solidFill>
                <a:latin typeface="Carlito"/>
                <a:cs typeface="Carlito"/>
              </a:rPr>
              <a:t>Application </a:t>
            </a:r>
            <a:r>
              <a:rPr sz="2200" spc="50" dirty="0">
                <a:solidFill>
                  <a:srgbClr val="CACACA"/>
                </a:solidFill>
                <a:latin typeface="Carlito"/>
                <a:cs typeface="Carlito"/>
              </a:rPr>
              <a:t>Programming </a:t>
            </a:r>
            <a:r>
              <a:rPr sz="2200" spc="10" dirty="0">
                <a:solidFill>
                  <a:srgbClr val="CACACA"/>
                </a:solidFill>
                <a:latin typeface="Carlito"/>
                <a:cs typeface="Carlito"/>
              </a:rPr>
              <a:t>Interfaces</a:t>
            </a:r>
            <a:r>
              <a:rPr sz="2200" spc="17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2200" spc="160" dirty="0">
                <a:solidFill>
                  <a:srgbClr val="CACACA"/>
                </a:solidFill>
                <a:latin typeface="Carlito"/>
                <a:cs typeface="Carlito"/>
              </a:rPr>
              <a:t>(APIs)</a:t>
            </a:r>
            <a:endParaRPr sz="2200" dirty="0">
              <a:latin typeface="Carlito"/>
              <a:cs typeface="Carlito"/>
            </a:endParaRPr>
          </a:p>
          <a:p>
            <a:pPr marR="928369" algn="r">
              <a:lnSpc>
                <a:spcPct val="100000"/>
              </a:lnSpc>
              <a:spcBef>
                <a:spcPts val="359"/>
              </a:spcBef>
            </a:pPr>
            <a:r>
              <a:rPr sz="2200" spc="30" dirty="0">
                <a:solidFill>
                  <a:srgbClr val="CACACA"/>
                </a:solidFill>
                <a:latin typeface="Carlito"/>
                <a:cs typeface="Carlito"/>
              </a:rPr>
              <a:t>allow </a:t>
            </a:r>
            <a:r>
              <a:rPr sz="2200" spc="-5" dirty="0">
                <a:solidFill>
                  <a:srgbClr val="CACACA"/>
                </a:solidFill>
                <a:latin typeface="Carlito"/>
                <a:cs typeface="Carlito"/>
              </a:rPr>
              <a:t>systems </a:t>
            </a:r>
            <a:r>
              <a:rPr sz="2200" spc="-10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2200" spc="10" dirty="0">
                <a:solidFill>
                  <a:srgbClr val="CACACA"/>
                </a:solidFill>
                <a:latin typeface="Carlito"/>
                <a:cs typeface="Carlito"/>
              </a:rPr>
              <a:t>interact </a:t>
            </a:r>
            <a:r>
              <a:rPr sz="2200" spc="40" dirty="0">
                <a:solidFill>
                  <a:srgbClr val="CACACA"/>
                </a:solidFill>
                <a:latin typeface="Carlito"/>
                <a:cs typeface="Carlito"/>
              </a:rPr>
              <a:t>with </a:t>
            </a:r>
            <a:r>
              <a:rPr sz="2200" spc="-5" dirty="0">
                <a:solidFill>
                  <a:srgbClr val="CACACA"/>
                </a:solidFill>
                <a:latin typeface="Carlito"/>
                <a:cs typeface="Carlito"/>
              </a:rPr>
              <a:t>each </a:t>
            </a:r>
            <a:r>
              <a:rPr sz="2200" spc="5" dirty="0">
                <a:solidFill>
                  <a:srgbClr val="CACACA"/>
                </a:solidFill>
                <a:latin typeface="Carlito"/>
                <a:cs typeface="Carlito"/>
              </a:rPr>
              <a:t>other </a:t>
            </a:r>
            <a:r>
              <a:rPr sz="2200" spc="-5" dirty="0">
                <a:solidFill>
                  <a:srgbClr val="CACACA"/>
                </a:solidFill>
                <a:latin typeface="Carlito"/>
                <a:cs typeface="Carlito"/>
              </a:rPr>
              <a:t>over </a:t>
            </a:r>
            <a:r>
              <a:rPr sz="2200" spc="-15" dirty="0">
                <a:solidFill>
                  <a:srgbClr val="CACACA"/>
                </a:solidFill>
                <a:latin typeface="Carlito"/>
                <a:cs typeface="Carlito"/>
              </a:rPr>
              <a:t>the</a:t>
            </a:r>
            <a:r>
              <a:rPr sz="2200" spc="42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2200" dirty="0">
                <a:solidFill>
                  <a:srgbClr val="CACACA"/>
                </a:solidFill>
                <a:latin typeface="Carlito"/>
                <a:cs typeface="Carlito"/>
              </a:rPr>
              <a:t>network.</a:t>
            </a:r>
            <a:endParaRPr sz="2200" dirty="0">
              <a:latin typeface="Carlito"/>
              <a:cs typeface="Carlito"/>
            </a:endParaRPr>
          </a:p>
          <a:p>
            <a:pPr marL="770255" marR="323850" indent="-464820">
              <a:lnSpc>
                <a:spcPct val="113999"/>
              </a:lnSpc>
              <a:spcBef>
                <a:spcPts val="550"/>
              </a:spcBef>
              <a:buFont typeface="Arial"/>
              <a:buChar char="●"/>
              <a:tabLst>
                <a:tab pos="770255" algn="l"/>
                <a:tab pos="770890" algn="l"/>
              </a:tabLst>
            </a:pPr>
            <a:r>
              <a:rPr sz="2200" spc="-195" dirty="0">
                <a:solidFill>
                  <a:srgbClr val="CACACA"/>
                </a:solidFill>
                <a:latin typeface="Carlito"/>
                <a:cs typeface="Carlito"/>
              </a:rPr>
              <a:t>. </a:t>
            </a:r>
            <a:r>
              <a:rPr sz="2200" spc="20" dirty="0">
                <a:solidFill>
                  <a:srgbClr val="CACACA"/>
                </a:solidFill>
                <a:latin typeface="Carlito"/>
                <a:cs typeface="Carlito"/>
              </a:rPr>
              <a:t>Modern </a:t>
            </a:r>
            <a:r>
              <a:rPr sz="2200" spc="-30" dirty="0">
                <a:solidFill>
                  <a:srgbClr val="CACACA"/>
                </a:solidFill>
                <a:latin typeface="Carlito"/>
                <a:cs typeface="Carlito"/>
              </a:rPr>
              <a:t>Web </a:t>
            </a:r>
            <a:r>
              <a:rPr sz="2200" spc="140" dirty="0">
                <a:solidFill>
                  <a:srgbClr val="CACACA"/>
                </a:solidFill>
                <a:latin typeface="Carlito"/>
                <a:cs typeface="Carlito"/>
              </a:rPr>
              <a:t>APIs </a:t>
            </a:r>
            <a:r>
              <a:rPr sz="2200" dirty="0">
                <a:solidFill>
                  <a:srgbClr val="CACACA"/>
                </a:solidFill>
                <a:latin typeface="Carlito"/>
                <a:cs typeface="Carlito"/>
              </a:rPr>
              <a:t>often </a:t>
            </a:r>
            <a:r>
              <a:rPr sz="2200" spc="-20" dirty="0">
                <a:solidFill>
                  <a:srgbClr val="CACACA"/>
                </a:solidFill>
                <a:latin typeface="Carlito"/>
                <a:cs typeface="Carlito"/>
              </a:rPr>
              <a:t>adhere </a:t>
            </a:r>
            <a:r>
              <a:rPr sz="2200" spc="-10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2200" spc="-1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2200" spc="254" dirty="0">
                <a:solidFill>
                  <a:srgbClr val="CACACA"/>
                </a:solidFill>
                <a:latin typeface="Carlito"/>
                <a:cs typeface="Carlito"/>
              </a:rPr>
              <a:t>REST </a:t>
            </a:r>
            <a:r>
              <a:rPr sz="2200" spc="20" dirty="0">
                <a:solidFill>
                  <a:srgbClr val="CACACA"/>
                </a:solidFill>
                <a:latin typeface="Carlito"/>
                <a:cs typeface="Carlito"/>
              </a:rPr>
              <a:t>architectural  </a:t>
            </a:r>
            <a:r>
              <a:rPr sz="2200" spc="-10" dirty="0">
                <a:solidFill>
                  <a:srgbClr val="CACACA"/>
                </a:solidFill>
                <a:latin typeface="Carlito"/>
                <a:cs typeface="Carlito"/>
              </a:rPr>
              <a:t>style, </a:t>
            </a:r>
            <a:r>
              <a:rPr sz="2200" spc="30" dirty="0">
                <a:solidFill>
                  <a:srgbClr val="CACACA"/>
                </a:solidFill>
                <a:latin typeface="Carlito"/>
                <a:cs typeface="Carlito"/>
              </a:rPr>
              <a:t>being </a:t>
            </a:r>
            <a:r>
              <a:rPr sz="2200" spc="-20" dirty="0">
                <a:solidFill>
                  <a:srgbClr val="CACACA"/>
                </a:solidFill>
                <a:latin typeface="Carlito"/>
                <a:cs typeface="Carlito"/>
              </a:rPr>
              <a:t>referred </a:t>
            </a:r>
            <a:r>
              <a:rPr sz="2200" spc="-10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2200" spc="-35" dirty="0">
                <a:solidFill>
                  <a:srgbClr val="CACACA"/>
                </a:solidFill>
                <a:latin typeface="Carlito"/>
                <a:cs typeface="Carlito"/>
              </a:rPr>
              <a:t>as </a:t>
            </a:r>
            <a:r>
              <a:rPr sz="2200" spc="145" dirty="0">
                <a:solidFill>
                  <a:srgbClr val="CACACA"/>
                </a:solidFill>
                <a:latin typeface="Carlito"/>
                <a:cs typeface="Carlito"/>
              </a:rPr>
              <a:t>RESTful </a:t>
            </a:r>
            <a:r>
              <a:rPr sz="2200" spc="-30" dirty="0">
                <a:solidFill>
                  <a:srgbClr val="CACACA"/>
                </a:solidFill>
                <a:latin typeface="Carlito"/>
                <a:cs typeface="Carlito"/>
              </a:rPr>
              <a:t>Web </a:t>
            </a:r>
            <a:r>
              <a:rPr sz="2200" spc="70" dirty="0">
                <a:solidFill>
                  <a:srgbClr val="CACACA"/>
                </a:solidFill>
                <a:latin typeface="Carlito"/>
                <a:cs typeface="Carlito"/>
              </a:rPr>
              <a:t>APIs. </a:t>
            </a:r>
            <a:r>
              <a:rPr sz="2200" spc="145" dirty="0">
                <a:solidFill>
                  <a:srgbClr val="CACACA"/>
                </a:solidFill>
                <a:latin typeface="Carlito"/>
                <a:cs typeface="Carlito"/>
              </a:rPr>
              <a:t>RESTful </a:t>
            </a:r>
            <a:r>
              <a:rPr sz="2200" spc="-30" dirty="0">
                <a:solidFill>
                  <a:srgbClr val="CACACA"/>
                </a:solidFill>
                <a:latin typeface="Carlito"/>
                <a:cs typeface="Carlito"/>
              </a:rPr>
              <a:t>Web </a:t>
            </a:r>
            <a:r>
              <a:rPr sz="2200" spc="140" dirty="0">
                <a:solidFill>
                  <a:srgbClr val="CACACA"/>
                </a:solidFill>
                <a:latin typeface="Carlito"/>
                <a:cs typeface="Carlito"/>
              </a:rPr>
              <a:t>APIs  </a:t>
            </a:r>
            <a:r>
              <a:rPr sz="2200" spc="-45" dirty="0">
                <a:solidFill>
                  <a:srgbClr val="CACACA"/>
                </a:solidFill>
                <a:latin typeface="Carlito"/>
                <a:cs typeface="Carlito"/>
              </a:rPr>
              <a:t>are </a:t>
            </a:r>
            <a:r>
              <a:rPr sz="2200" spc="5" dirty="0">
                <a:solidFill>
                  <a:srgbClr val="CACACA"/>
                </a:solidFill>
                <a:latin typeface="Carlito"/>
                <a:cs typeface="Carlito"/>
              </a:rPr>
              <a:t>decomposed </a:t>
            </a:r>
            <a:r>
              <a:rPr sz="2200" spc="40" dirty="0">
                <a:solidFill>
                  <a:srgbClr val="CACACA"/>
                </a:solidFill>
                <a:latin typeface="Carlito"/>
                <a:cs typeface="Carlito"/>
              </a:rPr>
              <a:t>into </a:t>
            </a:r>
            <a:r>
              <a:rPr sz="2200" spc="45" dirty="0">
                <a:solidFill>
                  <a:srgbClr val="CACACA"/>
                </a:solidFill>
                <a:latin typeface="Carlito"/>
                <a:cs typeface="Carlito"/>
              </a:rPr>
              <a:t>multiple </a:t>
            </a:r>
            <a:r>
              <a:rPr sz="2200" spc="-15" dirty="0">
                <a:solidFill>
                  <a:srgbClr val="CACACA"/>
                </a:solidFill>
                <a:latin typeface="Carlito"/>
                <a:cs typeface="Carlito"/>
              </a:rPr>
              <a:t>resources </a:t>
            </a:r>
            <a:r>
              <a:rPr sz="2200" spc="-50" dirty="0">
                <a:solidFill>
                  <a:srgbClr val="CACACA"/>
                </a:solidFill>
                <a:latin typeface="Carlito"/>
                <a:cs typeface="Carlito"/>
              </a:rPr>
              <a:t>(e.g., a </a:t>
            </a:r>
            <a:r>
              <a:rPr sz="2200" spc="20" dirty="0">
                <a:solidFill>
                  <a:srgbClr val="CACACA"/>
                </a:solidFill>
                <a:latin typeface="Carlito"/>
                <a:cs typeface="Carlito"/>
              </a:rPr>
              <a:t>video </a:t>
            </a:r>
            <a:r>
              <a:rPr sz="2200" spc="85" dirty="0">
                <a:solidFill>
                  <a:srgbClr val="CACACA"/>
                </a:solidFill>
                <a:latin typeface="Carlito"/>
                <a:cs typeface="Carlito"/>
              </a:rPr>
              <a:t>in </a:t>
            </a:r>
            <a:r>
              <a:rPr sz="2200" spc="-15" dirty="0">
                <a:solidFill>
                  <a:srgbClr val="CACACA"/>
                </a:solidFill>
                <a:latin typeface="Carlito"/>
                <a:cs typeface="Carlito"/>
              </a:rPr>
              <a:t>the  </a:t>
            </a:r>
            <a:r>
              <a:rPr sz="2200" spc="40" dirty="0">
                <a:solidFill>
                  <a:srgbClr val="CACACA"/>
                </a:solidFill>
                <a:latin typeface="Carlito"/>
                <a:cs typeface="Carlito"/>
              </a:rPr>
              <a:t>YouTube </a:t>
            </a:r>
            <a:r>
              <a:rPr sz="2200" spc="195" dirty="0">
                <a:solidFill>
                  <a:srgbClr val="CACACA"/>
                </a:solidFill>
                <a:latin typeface="Carlito"/>
                <a:cs typeface="Carlito"/>
              </a:rPr>
              <a:t>API) </a:t>
            </a:r>
            <a:r>
              <a:rPr sz="2200" spc="-5" dirty="0">
                <a:solidFill>
                  <a:srgbClr val="CACACA"/>
                </a:solidFill>
                <a:latin typeface="Carlito"/>
                <a:cs typeface="Carlito"/>
              </a:rPr>
              <a:t>that </a:t>
            </a:r>
            <a:r>
              <a:rPr sz="2200" spc="25" dirty="0">
                <a:solidFill>
                  <a:srgbClr val="CACACA"/>
                </a:solidFill>
                <a:latin typeface="Carlito"/>
                <a:cs typeface="Carlito"/>
              </a:rPr>
              <a:t>clients </a:t>
            </a:r>
            <a:r>
              <a:rPr sz="2200" spc="20" dirty="0">
                <a:solidFill>
                  <a:srgbClr val="CACACA"/>
                </a:solidFill>
                <a:latin typeface="Carlito"/>
                <a:cs typeface="Carlito"/>
              </a:rPr>
              <a:t>can </a:t>
            </a:r>
            <a:r>
              <a:rPr sz="2200" spc="25" dirty="0">
                <a:solidFill>
                  <a:srgbClr val="CACACA"/>
                </a:solidFill>
                <a:latin typeface="Carlito"/>
                <a:cs typeface="Carlito"/>
              </a:rPr>
              <a:t>manipulate </a:t>
            </a:r>
            <a:r>
              <a:rPr sz="2200" spc="30" dirty="0">
                <a:solidFill>
                  <a:srgbClr val="CACACA"/>
                </a:solidFill>
                <a:latin typeface="Carlito"/>
                <a:cs typeface="Carlito"/>
              </a:rPr>
              <a:t>through </a:t>
            </a:r>
            <a:r>
              <a:rPr sz="2200" spc="300" dirty="0">
                <a:solidFill>
                  <a:srgbClr val="CACACA"/>
                </a:solidFill>
                <a:latin typeface="Carlito"/>
                <a:cs typeface="Carlito"/>
              </a:rPr>
              <a:t>HTTP  </a:t>
            </a:r>
            <a:r>
              <a:rPr sz="2200" spc="20" dirty="0">
                <a:solidFill>
                  <a:srgbClr val="CACACA"/>
                </a:solidFill>
                <a:latin typeface="Carlito"/>
                <a:cs typeface="Carlito"/>
              </a:rPr>
              <a:t>interactions</a:t>
            </a:r>
            <a:endParaRPr sz="2200" dirty="0">
              <a:latin typeface="Carlito"/>
              <a:cs typeface="Carlito"/>
            </a:endParaRPr>
          </a:p>
          <a:p>
            <a:pPr marL="25400" marR="17780" indent="309245">
              <a:lnSpc>
                <a:spcPct val="99800"/>
              </a:lnSpc>
              <a:spcBef>
                <a:spcPts val="229"/>
              </a:spcBef>
              <a:buClr>
                <a:srgbClr val="CACACA"/>
              </a:buClr>
              <a:buSzPct val="81818"/>
              <a:buFont typeface="Arial"/>
              <a:buChar char="●"/>
              <a:tabLst>
                <a:tab pos="653415" algn="l"/>
                <a:tab pos="654050" algn="l"/>
                <a:tab pos="1996439" algn="l"/>
              </a:tabLst>
            </a:pPr>
            <a:r>
              <a:rPr sz="2200" spc="-15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700" spc="-225" baseline="3086" dirty="0">
                <a:solidFill>
                  <a:srgbClr val="CACACA"/>
                </a:solidFill>
                <a:latin typeface="Carlito"/>
                <a:cs typeface="Carlito"/>
              </a:rPr>
              <a:t>. </a:t>
            </a:r>
            <a:r>
              <a:rPr sz="2200" spc="30" dirty="0">
                <a:solidFill>
                  <a:srgbClr val="FFFFFF"/>
                </a:solidFill>
                <a:latin typeface="Carlito"/>
                <a:cs typeface="Carlito"/>
              </a:rPr>
              <a:t>key </a:t>
            </a:r>
            <a:r>
              <a:rPr sz="2200" spc="20" dirty="0">
                <a:solidFill>
                  <a:srgbClr val="FFFFFF"/>
                </a:solidFill>
                <a:latin typeface="Carlito"/>
                <a:cs typeface="Carlito"/>
              </a:rPr>
              <a:t>challenge </a:t>
            </a:r>
            <a:r>
              <a:rPr sz="2200" spc="8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200" spc="40" dirty="0">
                <a:solidFill>
                  <a:srgbClr val="FFFFFF"/>
                </a:solidFill>
                <a:latin typeface="Carlito"/>
                <a:cs typeface="Carlito"/>
              </a:rPr>
              <a:t>compiler </a:t>
            </a:r>
            <a:r>
              <a:rPr sz="2200" spc="10" dirty="0">
                <a:solidFill>
                  <a:srgbClr val="FFFFFF"/>
                </a:solidFill>
                <a:latin typeface="Carlito"/>
                <a:cs typeface="Carlito"/>
              </a:rPr>
              <a:t>testing </a:t>
            </a:r>
            <a:r>
              <a:rPr sz="2200" spc="4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200" spc="55" dirty="0">
                <a:solidFill>
                  <a:srgbClr val="FFFFFF"/>
                </a:solidFill>
                <a:latin typeface="Carlito"/>
                <a:cs typeface="Carlito"/>
              </a:rPr>
              <a:t>lack </a:t>
            </a:r>
            <a:r>
              <a:rPr sz="2200" spc="10" dirty="0">
                <a:solidFill>
                  <a:srgbClr val="FFFFFF"/>
                </a:solidFill>
                <a:latin typeface="Carlito"/>
                <a:cs typeface="Carlito"/>
              </a:rPr>
              <a:t>of an oracle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that  </a:t>
            </a:r>
            <a:r>
              <a:rPr sz="2200" spc="15" dirty="0">
                <a:solidFill>
                  <a:srgbClr val="FFFFFF"/>
                </a:solidFill>
                <a:latin typeface="Carlito"/>
                <a:cs typeface="Carlito"/>
              </a:rPr>
              <a:t>classiﬁes </a:t>
            </a:r>
            <a:r>
              <a:rPr sz="2200" spc="10" dirty="0">
                <a:solidFill>
                  <a:srgbClr val="FFFFFF"/>
                </a:solidFill>
                <a:latin typeface="Carlito"/>
                <a:cs typeface="Carlito"/>
              </a:rPr>
              <a:t>an </a:t>
            </a:r>
            <a:r>
              <a:rPr sz="2200" spc="20" dirty="0">
                <a:solidFill>
                  <a:srgbClr val="FFFFFF"/>
                </a:solidFill>
                <a:latin typeface="Carlito"/>
                <a:cs typeface="Carlito"/>
              </a:rPr>
              <a:t>output </a:t>
            </a:r>
            <a:r>
              <a:rPr sz="2200" spc="-35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2200" spc="5" dirty="0">
                <a:solidFill>
                  <a:srgbClr val="FFFFFF"/>
                </a:solidFill>
                <a:latin typeface="Carlito"/>
                <a:cs typeface="Carlito"/>
              </a:rPr>
              <a:t>correct </a:t>
            </a:r>
            <a:r>
              <a:rPr sz="2200" spc="30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2200" spc="10" dirty="0">
                <a:solidFill>
                  <a:srgbClr val="FFFFFF"/>
                </a:solidFill>
                <a:latin typeface="Carlito"/>
                <a:cs typeface="Carlito"/>
              </a:rPr>
              <a:t>incorrect; </a:t>
            </a:r>
            <a:r>
              <a:rPr sz="2200" spc="30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2200" spc="40" dirty="0">
                <a:solidFill>
                  <a:srgbClr val="FFFFFF"/>
                </a:solidFill>
                <a:latin typeface="Carlito"/>
                <a:cs typeface="Carlito"/>
              </a:rPr>
              <a:t>is particularly </a:t>
            </a:r>
            <a:r>
              <a:rPr sz="2200" spc="15" dirty="0">
                <a:solidFill>
                  <a:srgbClr val="FFFFFF"/>
                </a:solidFill>
                <a:latin typeface="Carlito"/>
                <a:cs typeface="Carlito"/>
              </a:rPr>
              <a:t>pertinent </a:t>
            </a:r>
            <a:r>
              <a:rPr sz="2200" spc="85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2200" spc="-45" dirty="0">
                <a:solidFill>
                  <a:srgbClr val="FFFFFF"/>
                </a:solidFill>
                <a:latin typeface="Carlito"/>
                <a:cs typeface="Carlito"/>
              </a:rPr>
              <a:t>gra</a:t>
            </a:r>
            <a:r>
              <a:rPr sz="1725" spc="-67" baseline="62801" dirty="0">
                <a:solidFill>
                  <a:srgbClr val="CACACA"/>
                </a:solidFill>
                <a:latin typeface="Arial"/>
                <a:cs typeface="Arial"/>
              </a:rPr>
              <a:t>●</a:t>
            </a:r>
            <a:r>
              <a:rPr sz="2200" spc="-45" dirty="0">
                <a:solidFill>
                  <a:srgbClr val="FFFFFF"/>
                </a:solidFill>
                <a:latin typeface="Carlito"/>
                <a:cs typeface="Carlito"/>
              </a:rPr>
              <a:t>phics</a:t>
            </a:r>
            <a:r>
              <a:rPr sz="22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shader	</a:t>
            </a:r>
            <a:r>
              <a:rPr sz="2200" spc="35" dirty="0">
                <a:solidFill>
                  <a:srgbClr val="FFFFFF"/>
                </a:solidFill>
                <a:latin typeface="Carlito"/>
                <a:cs typeface="Carlito"/>
              </a:rPr>
              <a:t>compilers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where the </a:t>
            </a:r>
            <a:r>
              <a:rPr sz="2200" spc="20" dirty="0">
                <a:solidFill>
                  <a:srgbClr val="FFFFFF"/>
                </a:solidFill>
                <a:latin typeface="Carlito"/>
                <a:cs typeface="Carlito"/>
              </a:rPr>
              <a:t>output </a:t>
            </a:r>
            <a:r>
              <a:rPr sz="2200" spc="4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rendered </a:t>
            </a:r>
            <a:r>
              <a:rPr sz="2200" spc="15" dirty="0">
                <a:solidFill>
                  <a:srgbClr val="FFFFFF"/>
                </a:solidFill>
                <a:latin typeface="Carlito"/>
                <a:cs typeface="Carlito"/>
              </a:rPr>
              <a:t>image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2200" spc="4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2200" spc="45" dirty="0">
                <a:solidFill>
                  <a:srgbClr val="FFFFFF"/>
                </a:solidFill>
                <a:latin typeface="Carlito"/>
                <a:cs typeface="Carlito"/>
              </a:rPr>
              <a:t>typically </a:t>
            </a:r>
            <a:r>
              <a:rPr sz="2200" spc="20" dirty="0">
                <a:solidFill>
                  <a:srgbClr val="FFFFFF"/>
                </a:solidFill>
                <a:latin typeface="Carlito"/>
                <a:cs typeface="Carlito"/>
              </a:rPr>
              <a:t>underspeciﬁed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898" y="1769233"/>
            <a:ext cx="7007859" cy="1828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8740" algn="r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FFD866"/>
                </a:solidFill>
                <a:uFill>
                  <a:solidFill>
                    <a:srgbClr val="FFD866"/>
                  </a:solidFill>
                </a:uFill>
                <a:latin typeface="Arial"/>
                <a:cs typeface="Arial"/>
                <a:hlinkClick r:id="rId2"/>
              </a:rPr>
              <a:t>https://www.hillelwayne.com/</a:t>
            </a:r>
            <a:r>
              <a:rPr sz="2400" spc="-5" dirty="0">
                <a:latin typeface="Carlito"/>
                <a:cs typeface="Carlito"/>
              </a:rPr>
              <a:t>----- </a:t>
            </a:r>
            <a:r>
              <a:rPr sz="3600" u="heavy" spc="-10" dirty="0">
                <a:solidFill>
                  <a:srgbClr val="00FF00"/>
                </a:solidFill>
                <a:uFill>
                  <a:solidFill>
                    <a:srgbClr val="00FF00"/>
                  </a:solidFill>
                </a:uFill>
                <a:latin typeface="RobotoRegular"/>
                <a:cs typeface="RobotoRegular"/>
              </a:rPr>
              <a:t>Hillel</a:t>
            </a:r>
            <a:r>
              <a:rPr sz="3600" u="heavy" spc="5" dirty="0">
                <a:solidFill>
                  <a:srgbClr val="00FF00"/>
                </a:solidFill>
                <a:uFill>
                  <a:solidFill>
                    <a:srgbClr val="00FF00"/>
                  </a:solidFill>
                </a:uFill>
                <a:latin typeface="RobotoRegular"/>
                <a:cs typeface="RobotoRegular"/>
              </a:rPr>
              <a:t> </a:t>
            </a:r>
            <a:r>
              <a:rPr sz="3600" u="heavy" spc="-25" dirty="0">
                <a:solidFill>
                  <a:srgbClr val="00FF00"/>
                </a:solidFill>
                <a:uFill>
                  <a:solidFill>
                    <a:srgbClr val="00FF00"/>
                  </a:solidFill>
                </a:uFill>
                <a:latin typeface="RobotoRegular"/>
                <a:cs typeface="RobotoRegular"/>
              </a:rPr>
              <a:t>Wayne</a:t>
            </a:r>
            <a:endParaRPr sz="3600">
              <a:latin typeface="RobotoRegular"/>
              <a:cs typeface="RobotoRegular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00">
              <a:latin typeface="RobotoRegular"/>
              <a:cs typeface="RobotoRegular"/>
            </a:endParaRPr>
          </a:p>
          <a:p>
            <a:pPr marR="5080" algn="r">
              <a:lnSpc>
                <a:spcPct val="100000"/>
              </a:lnSpc>
            </a:pPr>
            <a:r>
              <a:rPr sz="2400" u="heavy" spc="-5" dirty="0">
                <a:solidFill>
                  <a:srgbClr val="FFD866"/>
                </a:solidFill>
                <a:uFill>
                  <a:solidFill>
                    <a:srgbClr val="FFD866"/>
                  </a:solidFill>
                </a:uFill>
                <a:latin typeface="Arial"/>
                <a:cs typeface="Arial"/>
                <a:hlinkClick r:id="rId3"/>
              </a:rPr>
              <a:t>https://ww</a:t>
            </a:r>
            <a:r>
              <a:rPr sz="2400" u="heavy" spc="-135" dirty="0">
                <a:solidFill>
                  <a:srgbClr val="FFD866"/>
                </a:solidFill>
                <a:uFill>
                  <a:solidFill>
                    <a:srgbClr val="FFD866"/>
                  </a:solidFill>
                </a:uFill>
                <a:latin typeface="Arial"/>
                <a:cs typeface="Arial"/>
                <a:hlinkClick r:id="rId3"/>
              </a:rPr>
              <a:t>w</a:t>
            </a:r>
            <a:r>
              <a:rPr sz="2400" u="heavy" spc="-5" dirty="0">
                <a:solidFill>
                  <a:srgbClr val="FFD866"/>
                </a:solidFill>
                <a:uFill>
                  <a:solidFill>
                    <a:srgbClr val="FFD866"/>
                  </a:solidFill>
                </a:uFill>
                <a:latin typeface="Arial"/>
                <a:cs typeface="Arial"/>
                <a:hlinkClick r:id="rId3"/>
              </a:rPr>
              <a:t>.researchgate.net</a:t>
            </a:r>
            <a:r>
              <a:rPr sz="2400" u="heavy" spc="35" dirty="0">
                <a:solidFill>
                  <a:srgbClr val="FFD866"/>
                </a:solidFill>
                <a:uFill>
                  <a:solidFill>
                    <a:srgbClr val="FFD866"/>
                  </a:solidFill>
                </a:uFill>
                <a:latin typeface="Arial"/>
                <a:cs typeface="Arial"/>
                <a:hlinkClick r:id="rId3"/>
              </a:rPr>
              <a:t>/</a:t>
            </a:r>
            <a:r>
              <a:rPr sz="2400" spc="15" dirty="0">
                <a:latin typeface="Carlito"/>
                <a:cs typeface="Carlito"/>
              </a:rPr>
              <a:t>----</a:t>
            </a:r>
            <a:r>
              <a:rPr sz="3600" u="heavy" spc="-180" dirty="0">
                <a:solidFill>
                  <a:srgbClr val="00FF00"/>
                </a:solidFill>
                <a:uFill>
                  <a:solidFill>
                    <a:srgbClr val="00FF00"/>
                  </a:solidFill>
                </a:uFill>
                <a:latin typeface="RobotoRegular"/>
                <a:cs typeface="RobotoRegular"/>
              </a:rPr>
              <a:t>D</a:t>
            </a:r>
            <a:r>
              <a:rPr sz="3600" u="heavy" spc="-5" dirty="0">
                <a:solidFill>
                  <a:srgbClr val="00FF00"/>
                </a:solidFill>
                <a:uFill>
                  <a:solidFill>
                    <a:srgbClr val="00FF00"/>
                  </a:solidFill>
                </a:uFill>
                <a:latin typeface="RobotoRegular"/>
                <a:cs typeface="RobotoRegular"/>
              </a:rPr>
              <a:t>.H.Huang</a:t>
            </a:r>
            <a:endParaRPr sz="3600">
              <a:latin typeface="RobotoRegular"/>
              <a:cs typeface="RobotoRegular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B6FEFE7-A27B-4DCD-AC29-85F20036F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76200"/>
            <a:ext cx="6554867" cy="15240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5605F2-46C6-449F-822A-1C2BADD4C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09800"/>
            <a:ext cx="6554867" cy="1554332"/>
          </a:xfrm>
        </p:spPr>
        <p:txBody>
          <a:bodyPr/>
          <a:lstStyle/>
          <a:p>
            <a:r>
              <a:rPr lang="en-US" dirty="0"/>
              <a:t>METAMORPHIC 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04" y="538924"/>
            <a:ext cx="8672195" cy="430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745" algn="ctr">
              <a:lnSpc>
                <a:spcPct val="100000"/>
              </a:lnSpc>
              <a:spcBef>
                <a:spcPts val="100"/>
              </a:spcBef>
            </a:pPr>
            <a:r>
              <a:rPr sz="3600" spc="-969" dirty="0">
                <a:solidFill>
                  <a:srgbClr val="FFFFFF"/>
                </a:solidFill>
                <a:latin typeface="Arial Black"/>
                <a:cs typeface="Arial Black"/>
              </a:rPr>
              <a:t>METAMORPHIC</a:t>
            </a:r>
            <a:r>
              <a:rPr sz="3600" spc="-844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600" spc="-994" dirty="0">
                <a:solidFill>
                  <a:srgbClr val="FFFFFF"/>
                </a:solidFill>
                <a:latin typeface="Arial Black"/>
                <a:cs typeface="Arial Black"/>
              </a:rPr>
              <a:t>TESTING</a:t>
            </a:r>
            <a:endParaRPr sz="3600">
              <a:latin typeface="Arial Black"/>
              <a:cs typeface="Arial Black"/>
            </a:endParaRPr>
          </a:p>
          <a:p>
            <a:pPr marL="584200" indent="-572135">
              <a:lnSpc>
                <a:spcPct val="100000"/>
              </a:lnSpc>
              <a:spcBef>
                <a:spcPts val="4090"/>
              </a:spcBef>
              <a:buFont typeface="Arial"/>
              <a:buChar char="●"/>
              <a:tabLst>
                <a:tab pos="584200" algn="l"/>
                <a:tab pos="584835" algn="l"/>
              </a:tabLst>
            </a:pPr>
            <a:r>
              <a:rPr sz="3600" spc="65" dirty="0">
                <a:solidFill>
                  <a:srgbClr val="CACACA"/>
                </a:solidFill>
                <a:latin typeface="Carlito"/>
                <a:cs typeface="Carlito"/>
              </a:rPr>
              <a:t>Properly </a:t>
            </a:r>
            <a:r>
              <a:rPr sz="3600" spc="-30" dirty="0">
                <a:solidFill>
                  <a:srgbClr val="CACACA"/>
                </a:solidFill>
                <a:latin typeface="Carlito"/>
                <a:cs typeface="Carlito"/>
              </a:rPr>
              <a:t>based </a:t>
            </a:r>
            <a:r>
              <a:rPr sz="3600" spc="-25" dirty="0">
                <a:solidFill>
                  <a:srgbClr val="CACACA"/>
                </a:solidFill>
                <a:latin typeface="Carlito"/>
                <a:cs typeface="Carlito"/>
              </a:rPr>
              <a:t>software</a:t>
            </a:r>
            <a:r>
              <a:rPr sz="3600" spc="17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600" spc="15" dirty="0">
                <a:solidFill>
                  <a:srgbClr val="CACACA"/>
                </a:solidFill>
                <a:latin typeface="Carlito"/>
                <a:cs typeface="Carlito"/>
              </a:rPr>
              <a:t>testing</a:t>
            </a:r>
            <a:endParaRPr sz="3600">
              <a:latin typeface="Carlito"/>
              <a:cs typeface="Carlito"/>
            </a:endParaRPr>
          </a:p>
          <a:p>
            <a:pPr marL="584200" marR="5080" indent="-572135">
              <a:lnSpc>
                <a:spcPct val="115500"/>
              </a:lnSpc>
              <a:spcBef>
                <a:spcPts val="520"/>
              </a:spcBef>
              <a:buFont typeface="Arial"/>
              <a:buChar char="●"/>
              <a:tabLst>
                <a:tab pos="584200" algn="l"/>
                <a:tab pos="584835" algn="l"/>
              </a:tabLst>
            </a:pPr>
            <a:r>
              <a:rPr sz="3600" spc="145" dirty="0">
                <a:solidFill>
                  <a:srgbClr val="CACACA"/>
                </a:solidFill>
                <a:latin typeface="Carlito"/>
                <a:cs typeface="Carlito"/>
              </a:rPr>
              <a:t>It </a:t>
            </a:r>
            <a:r>
              <a:rPr sz="3600" spc="35" dirty="0">
                <a:solidFill>
                  <a:srgbClr val="CACACA"/>
                </a:solidFill>
                <a:latin typeface="Carlito"/>
                <a:cs typeface="Carlito"/>
              </a:rPr>
              <a:t>can </a:t>
            </a:r>
            <a:r>
              <a:rPr sz="3600" spc="-55" dirty="0">
                <a:solidFill>
                  <a:srgbClr val="CACACA"/>
                </a:solidFill>
                <a:latin typeface="Carlito"/>
                <a:cs typeface="Carlito"/>
              </a:rPr>
              <a:t>be </a:t>
            </a:r>
            <a:r>
              <a:rPr sz="3600" spc="-10" dirty="0">
                <a:solidFill>
                  <a:srgbClr val="CACACA"/>
                </a:solidFill>
                <a:latin typeface="Carlito"/>
                <a:cs typeface="Carlito"/>
              </a:rPr>
              <a:t>eﬀective </a:t>
            </a:r>
            <a:r>
              <a:rPr sz="3600" spc="20" dirty="0">
                <a:solidFill>
                  <a:srgbClr val="CACACA"/>
                </a:solidFill>
                <a:latin typeface="Carlito"/>
                <a:cs typeface="Carlito"/>
              </a:rPr>
              <a:t>approach for addressing  </a:t>
            </a:r>
            <a:r>
              <a:rPr sz="3600" spc="-20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600" spc="-60" dirty="0">
                <a:solidFill>
                  <a:srgbClr val="CACACA"/>
                </a:solidFill>
                <a:latin typeface="Carlito"/>
                <a:cs typeface="Carlito"/>
              </a:rPr>
              <a:t>test </a:t>
            </a:r>
            <a:r>
              <a:rPr sz="3600" spc="15" dirty="0">
                <a:solidFill>
                  <a:srgbClr val="CACACA"/>
                </a:solidFill>
                <a:latin typeface="Carlito"/>
                <a:cs typeface="Carlito"/>
              </a:rPr>
              <a:t>oracle</a:t>
            </a:r>
            <a:r>
              <a:rPr sz="3600" spc="33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600" spc="40" dirty="0">
                <a:solidFill>
                  <a:srgbClr val="CACACA"/>
                </a:solidFill>
                <a:latin typeface="Carlito"/>
                <a:cs typeface="Carlito"/>
              </a:rPr>
              <a:t>problem</a:t>
            </a:r>
            <a:endParaRPr sz="3600">
              <a:latin typeface="Carlito"/>
              <a:cs typeface="Carlito"/>
            </a:endParaRPr>
          </a:p>
          <a:p>
            <a:pPr marL="584200" marR="31115" indent="-572135">
              <a:lnSpc>
                <a:spcPct val="115500"/>
              </a:lnSpc>
              <a:spcBef>
                <a:spcPts val="520"/>
              </a:spcBef>
              <a:buFont typeface="Arial"/>
              <a:buChar char="●"/>
              <a:tabLst>
                <a:tab pos="584200" algn="l"/>
                <a:tab pos="584835" algn="l"/>
              </a:tabLst>
            </a:pPr>
            <a:r>
              <a:rPr sz="3600" spc="17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600" spc="-60" dirty="0">
                <a:solidFill>
                  <a:srgbClr val="CACACA"/>
                </a:solidFill>
                <a:latin typeface="Carlito"/>
                <a:cs typeface="Carlito"/>
              </a:rPr>
              <a:t>test </a:t>
            </a:r>
            <a:r>
              <a:rPr sz="3600" spc="15" dirty="0">
                <a:solidFill>
                  <a:srgbClr val="CACACA"/>
                </a:solidFill>
                <a:latin typeface="Carlito"/>
                <a:cs typeface="Carlito"/>
              </a:rPr>
              <a:t>oracle </a:t>
            </a:r>
            <a:r>
              <a:rPr sz="3600" spc="40" dirty="0">
                <a:solidFill>
                  <a:srgbClr val="CACACA"/>
                </a:solidFill>
                <a:latin typeface="Carlito"/>
                <a:cs typeface="Carlito"/>
              </a:rPr>
              <a:t>problem </a:t>
            </a:r>
            <a:r>
              <a:rPr sz="3600" spc="65" dirty="0">
                <a:solidFill>
                  <a:srgbClr val="CACACA"/>
                </a:solidFill>
                <a:latin typeface="Carlito"/>
                <a:cs typeface="Carlito"/>
              </a:rPr>
              <a:t>is </a:t>
            </a:r>
            <a:r>
              <a:rPr sz="3600" spc="-20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600" spc="114" dirty="0">
                <a:solidFill>
                  <a:srgbClr val="CACACA"/>
                </a:solidFill>
                <a:latin typeface="Carlito"/>
                <a:cs typeface="Carlito"/>
              </a:rPr>
              <a:t>diﬃculty </a:t>
            </a:r>
            <a:r>
              <a:rPr sz="3600" spc="20" dirty="0">
                <a:solidFill>
                  <a:srgbClr val="CACACA"/>
                </a:solidFill>
                <a:latin typeface="Carlito"/>
                <a:cs typeface="Carlito"/>
              </a:rPr>
              <a:t>of  </a:t>
            </a:r>
            <a:r>
              <a:rPr sz="3600" spc="55" dirty="0">
                <a:solidFill>
                  <a:srgbClr val="CACACA"/>
                </a:solidFill>
                <a:latin typeface="Carlito"/>
                <a:cs typeface="Carlito"/>
              </a:rPr>
              <a:t>determining</a:t>
            </a:r>
            <a:r>
              <a:rPr sz="3600" spc="8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600" spc="-50" dirty="0">
                <a:solidFill>
                  <a:srgbClr val="CACACA"/>
                </a:solidFill>
                <a:latin typeface="Carlito"/>
                <a:cs typeface="Carlito"/>
              </a:rPr>
              <a:t>testcases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905000" y="579390"/>
            <a:ext cx="5564828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740" dirty="0"/>
              <a:t>I   M   P   L   E   M   E   N   T   A   T   I   O   N             F   L   O   W</a:t>
            </a:r>
            <a:endParaRPr spc="-740" dirty="0"/>
          </a:p>
        </p:txBody>
      </p:sp>
      <p:sp>
        <p:nvSpPr>
          <p:cNvPr id="3" name="object 3"/>
          <p:cNvSpPr txBox="1"/>
          <p:nvPr/>
        </p:nvSpPr>
        <p:spPr>
          <a:xfrm>
            <a:off x="2387225" y="1752180"/>
            <a:ext cx="301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CACACA"/>
                </a:solidFill>
                <a:latin typeface="Arial"/>
                <a:cs typeface="Arial"/>
              </a:rPr>
              <a:t>●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174" y="1954146"/>
            <a:ext cx="9051806" cy="3760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828" y="589596"/>
            <a:ext cx="7922259" cy="42341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lang="en-US" sz="3100" dirty="0">
                <a:latin typeface="Arial Black"/>
                <a:cs typeface="Arial Black"/>
              </a:rPr>
              <a:t>USES</a:t>
            </a:r>
            <a:endParaRPr sz="3100" dirty="0">
              <a:latin typeface="Arial Black"/>
              <a:cs typeface="Arial Black"/>
            </a:endParaRPr>
          </a:p>
          <a:p>
            <a:pPr marL="538480" indent="-526415">
              <a:lnSpc>
                <a:spcPct val="100000"/>
              </a:lnSpc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35" dirty="0">
                <a:solidFill>
                  <a:srgbClr val="CACACA"/>
                </a:solidFill>
                <a:latin typeface="Carlito"/>
                <a:cs typeface="Carlito"/>
              </a:rPr>
              <a:t>Metamorphic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testing </a:t>
            </a:r>
            <a:r>
              <a:rPr sz="3000" spc="-25" dirty="0">
                <a:solidFill>
                  <a:srgbClr val="CACACA"/>
                </a:solidFill>
                <a:latin typeface="Carlito"/>
                <a:cs typeface="Carlito"/>
              </a:rPr>
              <a:t>was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invented </a:t>
            </a:r>
            <a:r>
              <a:rPr sz="3000" spc="20" dirty="0">
                <a:solidFill>
                  <a:srgbClr val="CACACA"/>
                </a:solidFill>
                <a:latin typeface="Carlito"/>
                <a:cs typeface="Carlito"/>
              </a:rPr>
              <a:t>by</a:t>
            </a:r>
            <a:r>
              <a:rPr sz="3000" spc="30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20" dirty="0">
                <a:solidFill>
                  <a:srgbClr val="CACACA"/>
                </a:solidFill>
                <a:latin typeface="Carlito"/>
                <a:cs typeface="Carlito"/>
              </a:rPr>
              <a:t>T.Y</a:t>
            </a:r>
            <a:endParaRPr sz="3000" dirty="0">
              <a:latin typeface="Carlito"/>
              <a:cs typeface="Carlito"/>
            </a:endParaRPr>
          </a:p>
          <a:p>
            <a:pPr marL="538480" marR="1033780" indent="-526415">
              <a:lnSpc>
                <a:spcPct val="115100"/>
              </a:lnSpc>
              <a:spcBef>
                <a:spcPts val="54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More </a:t>
            </a:r>
            <a:r>
              <a:rPr sz="3000" spc="25" dirty="0">
                <a:solidFill>
                  <a:srgbClr val="CACACA"/>
                </a:solidFill>
                <a:latin typeface="Carlito"/>
                <a:cs typeface="Carlito"/>
              </a:rPr>
              <a:t>than </a:t>
            </a:r>
            <a:r>
              <a:rPr sz="3000" spc="-110" dirty="0">
                <a:solidFill>
                  <a:srgbClr val="CACACA"/>
                </a:solidFill>
                <a:latin typeface="Carlito"/>
                <a:cs typeface="Carlito"/>
              </a:rPr>
              <a:t>150 </a:t>
            </a:r>
            <a:r>
              <a:rPr sz="3000" spc="35" dirty="0">
                <a:solidFill>
                  <a:srgbClr val="CACACA"/>
                </a:solidFill>
                <a:latin typeface="Carlito"/>
                <a:cs typeface="Carlito"/>
              </a:rPr>
              <a:t>international </a:t>
            </a:r>
            <a:r>
              <a:rPr sz="3000" spc="-20" dirty="0">
                <a:solidFill>
                  <a:srgbClr val="CACACA"/>
                </a:solidFill>
                <a:latin typeface="Carlito"/>
                <a:cs typeface="Carlito"/>
              </a:rPr>
              <a:t>researchers  </a:t>
            </a:r>
            <a:r>
              <a:rPr sz="3000" spc="35" dirty="0">
                <a:solidFill>
                  <a:srgbClr val="CACACA"/>
                </a:solidFill>
                <a:latin typeface="Carlito"/>
                <a:cs typeface="Carlito"/>
              </a:rPr>
              <a:t>applied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this </a:t>
            </a:r>
            <a:r>
              <a:rPr sz="3000" spc="25" dirty="0">
                <a:solidFill>
                  <a:srgbClr val="CACACA"/>
                </a:solidFill>
                <a:latin typeface="Carlito"/>
                <a:cs typeface="Carlito"/>
              </a:rPr>
              <a:t>technique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real-time  </a:t>
            </a: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applications</a:t>
            </a:r>
            <a:endParaRPr sz="3000" dirty="0">
              <a:latin typeface="Carlito"/>
              <a:cs typeface="Carlito"/>
            </a:endParaRPr>
          </a:p>
          <a:p>
            <a:pPr marL="538480" marR="5080" indent="-526415">
              <a:lnSpc>
                <a:spcPct val="115100"/>
              </a:lnSpc>
              <a:spcBef>
                <a:spcPts val="54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120" dirty="0">
                <a:solidFill>
                  <a:srgbClr val="CACACA"/>
                </a:solidFill>
                <a:latin typeface="Carlito"/>
                <a:cs typeface="Carlito"/>
              </a:rPr>
              <a:t>It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is </a:t>
            </a:r>
            <a:r>
              <a:rPr sz="3000" spc="-5" dirty="0">
                <a:solidFill>
                  <a:srgbClr val="CACACA"/>
                </a:solidFill>
                <a:latin typeface="Carlito"/>
                <a:cs typeface="Carlito"/>
              </a:rPr>
              <a:t>used </a:t>
            </a:r>
            <a:r>
              <a:rPr sz="3000" spc="120" dirty="0">
                <a:solidFill>
                  <a:srgbClr val="CACACA"/>
                </a:solidFill>
                <a:latin typeface="Carlito"/>
                <a:cs typeface="Carlito"/>
              </a:rPr>
              <a:t>in </a:t>
            </a:r>
            <a:r>
              <a:rPr sz="3000" spc="-20" dirty="0">
                <a:solidFill>
                  <a:srgbClr val="CACACA"/>
                </a:solidFill>
                <a:latin typeface="Carlito"/>
                <a:cs typeface="Carlito"/>
              </a:rPr>
              <a:t>web 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services,computer 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graphics,embedded 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systems,machine </a:t>
            </a:r>
            <a:r>
              <a:rPr sz="3000" spc="35" dirty="0">
                <a:solidFill>
                  <a:srgbClr val="CACACA"/>
                </a:solidFill>
                <a:latin typeface="Carlito"/>
                <a:cs typeface="Carlito"/>
              </a:rPr>
              <a:t>learning, 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components,numericalanalysis and</a:t>
            </a:r>
            <a:r>
              <a:rPr sz="3000" spc="17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compliers.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828" y="589596"/>
            <a:ext cx="8058784" cy="5927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419100" indent="-526415">
              <a:lnSpc>
                <a:spcPct val="114599"/>
              </a:lnSpc>
              <a:spcBef>
                <a:spcPts val="391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lang="en-US" sz="3000" spc="330" dirty="0">
                <a:solidFill>
                  <a:srgbClr val="CACACA"/>
                </a:solidFill>
                <a:latin typeface="Carlito"/>
                <a:cs typeface="Carlito"/>
              </a:rPr>
              <a:t>  						</a:t>
            </a:r>
            <a:r>
              <a:rPr lang="en-US" sz="3000" b="1" spc="330" dirty="0">
                <a:latin typeface="Carlito"/>
                <a:cs typeface="Carlito"/>
              </a:rPr>
              <a:t>FUNCTION</a:t>
            </a:r>
          </a:p>
          <a:p>
            <a:pPr marL="538480" marR="419100" indent="-526415">
              <a:lnSpc>
                <a:spcPct val="114599"/>
              </a:lnSpc>
              <a:spcBef>
                <a:spcPts val="391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330" dirty="0">
                <a:solidFill>
                  <a:srgbClr val="CACACA"/>
                </a:solidFill>
                <a:latin typeface="Carlito"/>
                <a:cs typeface="Carlito"/>
              </a:rPr>
              <a:t>MT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can </a:t>
            </a:r>
            <a:r>
              <a:rPr sz="3000" spc="-45" dirty="0">
                <a:solidFill>
                  <a:srgbClr val="CACACA"/>
                </a:solidFill>
                <a:latin typeface="Carlito"/>
                <a:cs typeface="Carlito"/>
              </a:rPr>
              <a:t>be </a:t>
            </a:r>
            <a:r>
              <a:rPr sz="3000" spc="35" dirty="0">
                <a:solidFill>
                  <a:srgbClr val="CACACA"/>
                </a:solidFill>
                <a:latin typeface="Carlito"/>
                <a:cs typeface="Carlito"/>
              </a:rPr>
              <a:t>applied </a:t>
            </a:r>
            <a:r>
              <a:rPr sz="3000" spc="25" dirty="0">
                <a:solidFill>
                  <a:srgbClr val="CACACA"/>
                </a:solidFill>
                <a:latin typeface="Carlito"/>
                <a:cs typeface="Carlito"/>
              </a:rPr>
              <a:t>independently,and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aslo 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combined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with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other static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and </a:t>
            </a:r>
            <a:r>
              <a:rPr sz="3000" spc="70" dirty="0">
                <a:solidFill>
                  <a:srgbClr val="CACACA"/>
                </a:solidFill>
                <a:latin typeface="Carlito"/>
                <a:cs typeface="Carlito"/>
              </a:rPr>
              <a:t>dynamic  </a:t>
            </a:r>
            <a:r>
              <a:rPr sz="3000" spc="-20" dirty="0">
                <a:solidFill>
                  <a:srgbClr val="CACACA"/>
                </a:solidFill>
                <a:latin typeface="Carlito"/>
                <a:cs typeface="Carlito"/>
              </a:rPr>
              <a:t>software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analysis </a:t>
            </a:r>
            <a:r>
              <a:rPr sz="3000" spc="20" dirty="0">
                <a:solidFill>
                  <a:srgbClr val="CACACA"/>
                </a:solidFill>
                <a:latin typeface="Carlito"/>
                <a:cs typeface="Carlito"/>
              </a:rPr>
              <a:t>techniques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such </a:t>
            </a:r>
            <a:r>
              <a:rPr sz="3000" spc="-50" dirty="0">
                <a:solidFill>
                  <a:srgbClr val="CACACA"/>
                </a:solidFill>
                <a:latin typeface="Carlito"/>
                <a:cs typeface="Carlito"/>
              </a:rPr>
              <a:t>as 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proving 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and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debugging</a:t>
            </a:r>
            <a:endParaRPr sz="3000" dirty="0">
              <a:latin typeface="Carlito"/>
              <a:cs typeface="Carlito"/>
            </a:endParaRPr>
          </a:p>
          <a:p>
            <a:pPr marL="538480" marR="1371600" indent="-526415">
              <a:lnSpc>
                <a:spcPct val="115100"/>
              </a:lnSpc>
              <a:spcBef>
                <a:spcPts val="54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330" dirty="0">
                <a:solidFill>
                  <a:srgbClr val="CACACA"/>
                </a:solidFill>
                <a:latin typeface="Carlito"/>
                <a:cs typeface="Carlito"/>
              </a:rPr>
              <a:t>MT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is </a:t>
            </a:r>
            <a:r>
              <a:rPr sz="3000" spc="85" dirty="0">
                <a:solidFill>
                  <a:srgbClr val="CACACA"/>
                </a:solidFill>
                <a:latin typeface="Carlito"/>
                <a:cs typeface="Carlito"/>
              </a:rPr>
              <a:t>initially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proposed </a:t>
            </a:r>
            <a:r>
              <a:rPr sz="3000" spc="-50" dirty="0">
                <a:solidFill>
                  <a:srgbClr val="CACACA"/>
                </a:solidFill>
                <a:latin typeface="Carlito"/>
                <a:cs typeface="Carlito"/>
              </a:rPr>
              <a:t>as </a:t>
            </a:r>
            <a:r>
              <a:rPr sz="3000" spc="-70" dirty="0">
                <a:solidFill>
                  <a:srgbClr val="CACACA"/>
                </a:solidFill>
                <a:latin typeface="Carlito"/>
                <a:cs typeface="Carlito"/>
              </a:rPr>
              <a:t>a </a:t>
            </a:r>
            <a:r>
              <a:rPr sz="3000" spc="-20" dirty="0">
                <a:solidFill>
                  <a:srgbClr val="CACACA"/>
                </a:solidFill>
                <a:latin typeface="Carlito"/>
                <a:cs typeface="Carlito"/>
              </a:rPr>
              <a:t>software  </a:t>
            </a: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veriﬁcation </a:t>
            </a:r>
            <a:r>
              <a:rPr sz="3000" spc="25" dirty="0">
                <a:solidFill>
                  <a:srgbClr val="CACACA"/>
                </a:solidFill>
                <a:latin typeface="Carlito"/>
                <a:cs typeface="Carlito"/>
              </a:rPr>
              <a:t>technique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then </a:t>
            </a: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it </a:t>
            </a:r>
            <a:r>
              <a:rPr sz="3000" spc="-25" dirty="0">
                <a:solidFill>
                  <a:srgbClr val="CACACA"/>
                </a:solidFill>
                <a:latin typeface="Carlito"/>
                <a:cs typeface="Carlito"/>
              </a:rPr>
              <a:t>was </a:t>
            </a:r>
            <a:r>
              <a:rPr sz="3000" dirty="0">
                <a:solidFill>
                  <a:srgbClr val="CACACA"/>
                </a:solidFill>
                <a:latin typeface="Carlito"/>
                <a:cs typeface="Carlito"/>
              </a:rPr>
              <a:t>later 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developed </a:t>
            </a: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into </a:t>
            </a:r>
            <a:r>
              <a:rPr sz="3000" spc="-70" dirty="0">
                <a:solidFill>
                  <a:srgbClr val="CACACA"/>
                </a:solidFill>
                <a:latin typeface="Carlito"/>
                <a:cs typeface="Carlito"/>
              </a:rPr>
              <a:t>a</a:t>
            </a:r>
            <a:r>
              <a:rPr sz="3000" spc="15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paradigm</a:t>
            </a:r>
            <a:endParaRPr sz="3000" dirty="0">
              <a:latin typeface="Carlito"/>
              <a:cs typeface="Carlito"/>
            </a:endParaRPr>
          </a:p>
          <a:p>
            <a:pPr marL="538480" marR="5080" indent="-526415">
              <a:lnSpc>
                <a:spcPct val="115700"/>
              </a:lnSpc>
              <a:spcBef>
                <a:spcPts val="52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330" dirty="0">
                <a:solidFill>
                  <a:srgbClr val="CACACA"/>
                </a:solidFill>
                <a:latin typeface="Carlito"/>
                <a:cs typeface="Carlito"/>
              </a:rPr>
              <a:t>MT </a:t>
            </a:r>
            <a:r>
              <a:rPr sz="3000" dirty="0">
                <a:solidFill>
                  <a:srgbClr val="CACACA"/>
                </a:solidFill>
                <a:latin typeface="Carlito"/>
                <a:cs typeface="Carlito"/>
              </a:rPr>
              <a:t>covers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veriﬁcation,validation,and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other  </a:t>
            </a:r>
            <a:r>
              <a:rPr sz="3000" spc="-5" dirty="0">
                <a:solidFill>
                  <a:srgbClr val="CACACA"/>
                </a:solidFill>
                <a:latin typeface="Carlito"/>
                <a:cs typeface="Carlito"/>
              </a:rPr>
              <a:t>types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of </a:t>
            </a:r>
            <a:r>
              <a:rPr sz="3000" spc="-20" dirty="0">
                <a:solidFill>
                  <a:srgbClr val="CACACA"/>
                </a:solidFill>
                <a:latin typeface="Carlito"/>
                <a:cs typeface="Carlito"/>
              </a:rPr>
              <a:t>software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quality</a:t>
            </a:r>
            <a:r>
              <a:rPr sz="3000" spc="28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-25" dirty="0">
                <a:solidFill>
                  <a:srgbClr val="CACACA"/>
                </a:solidFill>
                <a:latin typeface="Carlito"/>
                <a:cs typeface="Carlito"/>
              </a:rPr>
              <a:t>assessment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461255"/>
            <a:ext cx="258889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dirty="0"/>
              <a:t>MOTIVATION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552828" y="1234186"/>
            <a:ext cx="7995920" cy="5416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323850" indent="-526415">
              <a:lnSpc>
                <a:spcPct val="114599"/>
              </a:lnSpc>
              <a:spcBef>
                <a:spcPts val="10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14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simplest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way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is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with </a:t>
            </a:r>
            <a:r>
              <a:rPr sz="3000" spc="-70" dirty="0">
                <a:solidFill>
                  <a:srgbClr val="CACACA"/>
                </a:solidFill>
                <a:latin typeface="Carlito"/>
                <a:cs typeface="Carlito"/>
              </a:rPr>
              <a:t>a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manual </a:t>
            </a:r>
            <a:r>
              <a:rPr sz="3000" spc="-25" dirty="0">
                <a:solidFill>
                  <a:srgbClr val="CACACA"/>
                </a:solidFill>
                <a:latin typeface="Carlito"/>
                <a:cs typeface="Carlito"/>
              </a:rPr>
              <a:t>oracle.  </a:t>
            </a:r>
            <a:r>
              <a:rPr sz="3000" spc="20" dirty="0">
                <a:solidFill>
                  <a:srgbClr val="CACACA"/>
                </a:solidFill>
                <a:latin typeface="Carlito"/>
                <a:cs typeface="Carlito"/>
              </a:rPr>
              <a:t>Read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out </a:t>
            </a:r>
            <a:r>
              <a:rPr sz="3000" spc="-70" dirty="0">
                <a:solidFill>
                  <a:srgbClr val="CACACA"/>
                </a:solidFill>
                <a:latin typeface="Carlito"/>
                <a:cs typeface="Carlito"/>
              </a:rPr>
              <a:t>a </a:t>
            </a:r>
            <a:r>
              <a:rPr sz="3000" spc="-20" dirty="0">
                <a:solidFill>
                  <a:srgbClr val="CACACA"/>
                </a:solidFill>
                <a:latin typeface="Carlito"/>
                <a:cs typeface="Carlito"/>
              </a:rPr>
              <a:t>sentence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and </a:t>
            </a:r>
            <a:r>
              <a:rPr sz="3000" spc="85" dirty="0">
                <a:solidFill>
                  <a:srgbClr val="CACACA"/>
                </a:solidFill>
                <a:latin typeface="Carlito"/>
                <a:cs typeface="Carlito"/>
              </a:rPr>
              <a:t>conﬁrm </a:t>
            </a: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it 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gives </a:t>
            </a: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you  </a:t>
            </a:r>
            <a:r>
              <a:rPr sz="3000" spc="-5" dirty="0">
                <a:solidFill>
                  <a:srgbClr val="CACACA"/>
                </a:solidFill>
                <a:latin typeface="Carlito"/>
                <a:cs typeface="Carlito"/>
              </a:rPr>
              <a:t>that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-45" dirty="0">
                <a:solidFill>
                  <a:srgbClr val="CACACA"/>
                </a:solidFill>
                <a:latin typeface="Carlito"/>
                <a:cs typeface="Carlito"/>
              </a:rPr>
              <a:t>sentence.</a:t>
            </a:r>
            <a:endParaRPr sz="3000">
              <a:latin typeface="Carlito"/>
              <a:cs typeface="Carlito"/>
            </a:endParaRPr>
          </a:p>
          <a:p>
            <a:pPr marL="538480" marR="5080" indent="-526415">
              <a:lnSpc>
                <a:spcPct val="114300"/>
              </a:lnSpc>
              <a:spcBef>
                <a:spcPts val="57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95" dirty="0">
                <a:solidFill>
                  <a:srgbClr val="CACACA"/>
                </a:solidFill>
                <a:latin typeface="Carlito"/>
                <a:cs typeface="Carlito"/>
              </a:rPr>
              <a:t>But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this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isn’t </a:t>
            </a:r>
            <a:r>
              <a:rPr sz="3000" spc="35" dirty="0">
                <a:solidFill>
                  <a:srgbClr val="CACACA"/>
                </a:solidFill>
                <a:latin typeface="Carlito"/>
                <a:cs typeface="Carlito"/>
              </a:rPr>
              <a:t>nearly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enough! </a:t>
            </a:r>
            <a:r>
              <a:rPr sz="3000" spc="14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range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of  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human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speech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is </a:t>
            </a:r>
            <a:r>
              <a:rPr sz="3050" i="1" dirty="0">
                <a:solidFill>
                  <a:srgbClr val="CACACA"/>
                </a:solidFill>
                <a:latin typeface="Carlito"/>
                <a:cs typeface="Carlito"/>
              </a:rPr>
              <a:t>enormous</a:t>
            </a:r>
            <a:r>
              <a:rPr sz="3000" dirty="0">
                <a:solidFill>
                  <a:srgbClr val="CACACA"/>
                </a:solidFill>
                <a:latin typeface="Carlito"/>
                <a:cs typeface="Carlito"/>
              </a:rPr>
              <a:t>.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It’d </a:t>
            </a:r>
            <a:r>
              <a:rPr sz="3000" spc="-45" dirty="0">
                <a:solidFill>
                  <a:srgbClr val="CACACA"/>
                </a:solidFill>
                <a:latin typeface="Carlito"/>
                <a:cs typeface="Carlito"/>
              </a:rPr>
              <a:t>be </a:t>
            </a:r>
            <a:r>
              <a:rPr sz="3000" spc="-30" dirty="0">
                <a:solidFill>
                  <a:srgbClr val="CACACA"/>
                </a:solidFill>
                <a:latin typeface="Carlito"/>
                <a:cs typeface="Carlito"/>
              </a:rPr>
              <a:t>better </a:t>
            </a:r>
            <a:r>
              <a:rPr sz="3000" spc="80" dirty="0">
                <a:solidFill>
                  <a:srgbClr val="CACACA"/>
                </a:solidFill>
                <a:latin typeface="Carlito"/>
                <a:cs typeface="Carlito"/>
              </a:rPr>
              <a:t>if </a:t>
            </a:r>
            <a:r>
              <a:rPr sz="3000" spc="-45" dirty="0">
                <a:solidFill>
                  <a:srgbClr val="CACACA"/>
                </a:solidFill>
                <a:latin typeface="Carlito"/>
                <a:cs typeface="Carlito"/>
              </a:rPr>
              <a:t>we 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could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instead </a:t>
            </a:r>
            <a:r>
              <a:rPr sz="3000" spc="-50" dirty="0">
                <a:solidFill>
                  <a:srgbClr val="CACACA"/>
                </a:solidFill>
                <a:latin typeface="Carlito"/>
                <a:cs typeface="Carlito"/>
              </a:rPr>
              <a:t>test </a:t>
            </a:r>
            <a:r>
              <a:rPr sz="3000" spc="-55" dirty="0">
                <a:solidFill>
                  <a:srgbClr val="CACACA"/>
                </a:solidFill>
                <a:latin typeface="Carlito"/>
                <a:cs typeface="Carlito"/>
              </a:rPr>
              <a:t>1,000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or </a:t>
            </a:r>
            <a:r>
              <a:rPr sz="3000" spc="-55" dirty="0">
                <a:solidFill>
                  <a:srgbClr val="CACACA"/>
                </a:solidFill>
                <a:latin typeface="Carlito"/>
                <a:cs typeface="Carlito"/>
              </a:rPr>
              <a:t>10,000 </a:t>
            </a:r>
            <a:r>
              <a:rPr sz="3000" spc="20" dirty="0">
                <a:solidFill>
                  <a:srgbClr val="CACACA"/>
                </a:solidFill>
                <a:latin typeface="Carlito"/>
                <a:cs typeface="Carlito"/>
              </a:rPr>
              <a:t>diﬀerent  </a:t>
            </a: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sound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-25" dirty="0">
                <a:solidFill>
                  <a:srgbClr val="CACACA"/>
                </a:solidFill>
                <a:latin typeface="Carlito"/>
                <a:cs typeface="Carlito"/>
              </a:rPr>
              <a:t>ﬁles.</a:t>
            </a:r>
            <a:endParaRPr sz="3000">
              <a:latin typeface="Carlito"/>
              <a:cs typeface="Carlito"/>
            </a:endParaRPr>
          </a:p>
          <a:p>
            <a:pPr marL="538480" marR="127635" indent="-526415">
              <a:lnSpc>
                <a:spcPct val="115100"/>
              </a:lnSpc>
              <a:spcBef>
                <a:spcPts val="54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Manually </a:t>
            </a: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transcribing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oracles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is </a:t>
            </a:r>
            <a:r>
              <a:rPr sz="3000" spc="70" dirty="0">
                <a:solidFill>
                  <a:srgbClr val="CACACA"/>
                </a:solidFill>
                <a:latin typeface="Carlito"/>
                <a:cs typeface="Carlito"/>
              </a:rPr>
              <a:t>going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3000" spc="-45" dirty="0">
                <a:solidFill>
                  <a:srgbClr val="CACACA"/>
                </a:solidFill>
                <a:latin typeface="Carlito"/>
                <a:cs typeface="Carlito"/>
              </a:rPr>
              <a:t>be 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way </a:t>
            </a:r>
            <a:r>
              <a:rPr sz="3000" spc="-5" dirty="0">
                <a:solidFill>
                  <a:srgbClr val="CACACA"/>
                </a:solidFill>
                <a:latin typeface="Carlito"/>
                <a:cs typeface="Carlito"/>
              </a:rPr>
              <a:t>too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expensive. </a:t>
            </a:r>
            <a:r>
              <a:rPr sz="3000" spc="165" dirty="0">
                <a:solidFill>
                  <a:srgbClr val="CACACA"/>
                </a:solidFill>
                <a:latin typeface="Carlito"/>
                <a:cs typeface="Carlito"/>
              </a:rPr>
              <a:t>This </a:t>
            </a:r>
            <a:r>
              <a:rPr sz="3000" dirty="0">
                <a:solidFill>
                  <a:srgbClr val="CACACA"/>
                </a:solidFill>
                <a:latin typeface="Carlito"/>
                <a:cs typeface="Carlito"/>
              </a:rPr>
              <a:t>means </a:t>
            </a:r>
            <a:r>
              <a:rPr sz="3000" spc="-45" dirty="0">
                <a:solidFill>
                  <a:srgbClr val="CACACA"/>
                </a:solidFill>
                <a:latin typeface="Carlito"/>
                <a:cs typeface="Carlito"/>
              </a:rPr>
              <a:t>we </a:t>
            </a:r>
            <a:r>
              <a:rPr sz="3000" spc="-20" dirty="0">
                <a:solidFill>
                  <a:srgbClr val="CACACA"/>
                </a:solidFill>
                <a:latin typeface="Carlito"/>
                <a:cs typeface="Carlito"/>
              </a:rPr>
              <a:t>have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3000" spc="-25" dirty="0">
                <a:solidFill>
                  <a:srgbClr val="CACACA"/>
                </a:solidFill>
                <a:latin typeface="Carlito"/>
                <a:cs typeface="Carlito"/>
              </a:rPr>
              <a:t>use 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property-based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testing</a:t>
            </a:r>
            <a:r>
              <a:rPr sz="3000" spc="12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-25" dirty="0">
                <a:solidFill>
                  <a:srgbClr val="CACACA"/>
                </a:solidFill>
                <a:latin typeface="Carlito"/>
                <a:cs typeface="Carlito"/>
              </a:rPr>
              <a:t>instead.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828" y="589596"/>
            <a:ext cx="5948680" cy="39651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lang="en-US" sz="3100" dirty="0">
                <a:latin typeface="Arial Black"/>
                <a:cs typeface="Arial Black"/>
              </a:rPr>
              <a:t> 							PROCESS</a:t>
            </a:r>
            <a:endParaRPr sz="3100" dirty="0">
              <a:latin typeface="Arial Black"/>
              <a:cs typeface="Arial Black"/>
            </a:endParaRPr>
          </a:p>
          <a:p>
            <a:pPr marL="538480" indent="-526415">
              <a:lnSpc>
                <a:spcPct val="100000"/>
              </a:lnSpc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95" dirty="0">
                <a:solidFill>
                  <a:srgbClr val="CACACA"/>
                </a:solidFill>
                <a:latin typeface="Carlito"/>
                <a:cs typeface="Carlito"/>
              </a:rPr>
              <a:t>Double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volume,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or</a:t>
            </a:r>
            <a:endParaRPr sz="3000" dirty="0">
              <a:latin typeface="Carlito"/>
              <a:cs typeface="Carlito"/>
            </a:endParaRPr>
          </a:p>
          <a:p>
            <a:pPr marL="538480" indent="-526415">
              <a:lnSpc>
                <a:spcPct val="100000"/>
              </a:lnSpc>
              <a:spcBef>
                <a:spcPts val="1085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Raise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000" spc="35" dirty="0">
                <a:solidFill>
                  <a:srgbClr val="CACACA"/>
                </a:solidFill>
                <a:latin typeface="Carlito"/>
                <a:cs typeface="Carlito"/>
              </a:rPr>
              <a:t>pitch,</a:t>
            </a:r>
            <a:r>
              <a:rPr sz="3000" spc="17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or</a:t>
            </a:r>
            <a:endParaRPr sz="3000" dirty="0">
              <a:latin typeface="Carlito"/>
              <a:cs typeface="Carlito"/>
            </a:endParaRPr>
          </a:p>
          <a:p>
            <a:pPr marL="538480" indent="-526415">
              <a:lnSpc>
                <a:spcPct val="100000"/>
              </a:lnSpc>
              <a:spcBef>
                <a:spcPts val="1125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Increase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the tempo,</a:t>
            </a:r>
            <a:r>
              <a:rPr sz="3000" spc="20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or</a:t>
            </a:r>
            <a:endParaRPr sz="3000" dirty="0">
              <a:latin typeface="Carlito"/>
              <a:cs typeface="Carlito"/>
            </a:endParaRPr>
          </a:p>
          <a:p>
            <a:pPr marL="538480" indent="-526415">
              <a:lnSpc>
                <a:spcPct val="100000"/>
              </a:lnSpc>
              <a:spcBef>
                <a:spcPts val="1125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150" dirty="0">
                <a:solidFill>
                  <a:srgbClr val="CACACA"/>
                </a:solidFill>
                <a:latin typeface="Carlito"/>
                <a:cs typeface="Carlito"/>
              </a:rPr>
              <a:t>Add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some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background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static,</a:t>
            </a:r>
            <a:r>
              <a:rPr sz="3000" spc="7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or</a:t>
            </a:r>
            <a:endParaRPr sz="3000" dirty="0">
              <a:latin typeface="Carlito"/>
              <a:cs typeface="Carlito"/>
            </a:endParaRPr>
          </a:p>
          <a:p>
            <a:pPr marL="538480" indent="-526415">
              <a:lnSpc>
                <a:spcPct val="100000"/>
              </a:lnSpc>
              <a:spcBef>
                <a:spcPts val="1125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150" dirty="0">
                <a:solidFill>
                  <a:srgbClr val="CACACA"/>
                </a:solidFill>
                <a:latin typeface="Carlito"/>
                <a:cs typeface="Carlito"/>
              </a:rPr>
              <a:t>Add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some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traﬃc </a:t>
            </a:r>
            <a:r>
              <a:rPr sz="3000" spc="-5" dirty="0">
                <a:solidFill>
                  <a:srgbClr val="CACACA"/>
                </a:solidFill>
                <a:latin typeface="Carlito"/>
                <a:cs typeface="Carlito"/>
              </a:rPr>
              <a:t>noises,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or</a:t>
            </a:r>
            <a:endParaRPr sz="3000" dirty="0">
              <a:latin typeface="Carlito"/>
              <a:cs typeface="Carlito"/>
            </a:endParaRPr>
          </a:p>
          <a:p>
            <a:pPr marL="538480" indent="-526415">
              <a:lnSpc>
                <a:spcPct val="100000"/>
              </a:lnSpc>
              <a:spcBef>
                <a:spcPts val="1125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229" dirty="0">
                <a:solidFill>
                  <a:srgbClr val="CACACA"/>
                </a:solidFill>
                <a:latin typeface="Carlito"/>
                <a:cs typeface="Carlito"/>
              </a:rPr>
              <a:t>Do </a:t>
            </a: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any </a:t>
            </a: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combination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of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the</a:t>
            </a:r>
            <a:r>
              <a:rPr sz="3000" spc="-45" dirty="0">
                <a:solidFill>
                  <a:srgbClr val="CACACA"/>
                </a:solidFill>
                <a:latin typeface="Carlito"/>
                <a:cs typeface="Carlito"/>
              </a:rPr>
              <a:t> </a:t>
            </a:r>
            <a:r>
              <a:rPr sz="3000" spc="-70" dirty="0">
                <a:solidFill>
                  <a:srgbClr val="CACACA"/>
                </a:solidFill>
                <a:latin typeface="Carlito"/>
                <a:cs typeface="Carlito"/>
              </a:rPr>
              <a:t>above.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-1000" dirty="0"/>
              <a:t>CASE</a:t>
            </a:r>
            <a:r>
              <a:rPr spc="-880" dirty="0"/>
              <a:t> </a:t>
            </a:r>
            <a:r>
              <a:rPr spc="-925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2828" y="527719"/>
            <a:ext cx="7981950" cy="5832475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3196590">
              <a:lnSpc>
                <a:spcPct val="100000"/>
              </a:lnSpc>
              <a:spcBef>
                <a:spcPts val="2400"/>
              </a:spcBef>
            </a:pPr>
            <a:r>
              <a:rPr sz="3650" spc="-750" dirty="0">
                <a:solidFill>
                  <a:srgbClr val="FFFFFF"/>
                </a:solidFill>
                <a:latin typeface="Arial Black"/>
                <a:cs typeface="Arial Black"/>
              </a:rPr>
              <a:t>1.</a:t>
            </a:r>
            <a:r>
              <a:rPr sz="3650" spc="-3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650" spc="-1080" dirty="0">
                <a:solidFill>
                  <a:srgbClr val="FFFFFF"/>
                </a:solidFill>
                <a:latin typeface="Arial Black"/>
                <a:cs typeface="Arial Black"/>
              </a:rPr>
              <a:t>M</a:t>
            </a:r>
            <a:r>
              <a:rPr lang="en-US" sz="3650" spc="-1080" dirty="0">
                <a:solidFill>
                  <a:srgbClr val="FFFFFF"/>
                </a:solidFill>
                <a:latin typeface="Arial Black"/>
                <a:cs typeface="Arial Black"/>
              </a:rPr>
              <a:t>       </a:t>
            </a:r>
            <a:r>
              <a:rPr sz="3650" spc="-108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lang="en-US" sz="3650" spc="-1080" dirty="0">
                <a:solidFill>
                  <a:srgbClr val="FFFFFF"/>
                </a:solidFill>
                <a:latin typeface="Arial Black"/>
                <a:cs typeface="Arial Black"/>
              </a:rPr>
              <a:t>        </a:t>
            </a:r>
            <a:r>
              <a:rPr sz="3650" spc="-1080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lang="en-US" sz="3650" spc="-1080" dirty="0">
                <a:solidFill>
                  <a:srgbClr val="FFFFFF"/>
                </a:solidFill>
                <a:latin typeface="Arial Black"/>
                <a:cs typeface="Arial Black"/>
              </a:rPr>
              <a:t>         </a:t>
            </a:r>
            <a:r>
              <a:rPr sz="3650" spc="-1080" dirty="0" err="1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lang="en-US" sz="3650" spc="-1080" dirty="0">
                <a:solidFill>
                  <a:srgbClr val="FFFFFF"/>
                </a:solidFill>
                <a:latin typeface="Arial Black"/>
                <a:cs typeface="Arial Black"/>
              </a:rPr>
              <a:t>          L        </a:t>
            </a:r>
            <a:r>
              <a:rPr sz="3650" spc="-108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endParaRPr sz="3650" dirty="0">
              <a:latin typeface="Arial Black"/>
              <a:cs typeface="Arial Black"/>
            </a:endParaRPr>
          </a:p>
          <a:p>
            <a:pPr marL="538480" marR="5080" indent="-526415">
              <a:lnSpc>
                <a:spcPct val="114599"/>
              </a:lnSpc>
              <a:spcBef>
                <a:spcPts val="132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300" dirty="0">
                <a:solidFill>
                  <a:srgbClr val="CACACA"/>
                </a:solidFill>
                <a:latin typeface="Carlito"/>
                <a:cs typeface="Carlito"/>
              </a:rPr>
              <a:t>METTLE: </a:t>
            </a:r>
            <a:r>
              <a:rPr sz="3000" spc="345" dirty="0">
                <a:solidFill>
                  <a:srgbClr val="CACACA"/>
                </a:solidFill>
                <a:latin typeface="Carlito"/>
                <a:cs typeface="Carlito"/>
              </a:rPr>
              <a:t>A </a:t>
            </a:r>
            <a:r>
              <a:rPr sz="3000" spc="35" dirty="0">
                <a:solidFill>
                  <a:srgbClr val="CACACA"/>
                </a:solidFill>
                <a:latin typeface="Carlito"/>
                <a:cs typeface="Carlito"/>
              </a:rPr>
              <a:t>Metamorphic </a:t>
            </a: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Testing </a:t>
            </a:r>
            <a:r>
              <a:rPr sz="3000" spc="70" dirty="0">
                <a:solidFill>
                  <a:srgbClr val="CACACA"/>
                </a:solidFill>
                <a:latin typeface="Carlito"/>
                <a:cs typeface="Carlito"/>
              </a:rPr>
              <a:t>Approach  </a:t>
            </a:r>
            <a:r>
              <a:rPr sz="3000" spc="75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Validating </a:t>
            </a: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Unsupervised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Machine </a:t>
            </a:r>
            <a:r>
              <a:rPr sz="3000" spc="95" dirty="0">
                <a:solidFill>
                  <a:srgbClr val="CACACA"/>
                </a:solidFill>
                <a:latin typeface="Carlito"/>
                <a:cs typeface="Carlito"/>
              </a:rPr>
              <a:t>Learning  </a:t>
            </a:r>
            <a:r>
              <a:rPr sz="3000" spc="5" dirty="0">
                <a:solidFill>
                  <a:srgbClr val="CACACA"/>
                </a:solidFill>
                <a:latin typeface="Carlito"/>
                <a:cs typeface="Carlito"/>
              </a:rPr>
              <a:t>Methods</a:t>
            </a:r>
            <a:endParaRPr sz="3000" dirty="0">
              <a:latin typeface="Carlito"/>
              <a:cs typeface="Carlito"/>
            </a:endParaRPr>
          </a:p>
          <a:p>
            <a:pPr marL="538480" marR="49530" indent="-526415">
              <a:lnSpc>
                <a:spcPct val="114799"/>
              </a:lnSpc>
              <a:spcBef>
                <a:spcPts val="550"/>
              </a:spcBef>
              <a:buFont typeface="Arial"/>
              <a:buChar char="●"/>
              <a:tabLst>
                <a:tab pos="538480" algn="l"/>
                <a:tab pos="539115" algn="l"/>
              </a:tabLst>
            </a:pP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Unsupervised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machine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learning is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the 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training  </a:t>
            </a:r>
            <a:r>
              <a:rPr sz="3000" spc="15" dirty="0">
                <a:solidFill>
                  <a:srgbClr val="CACACA"/>
                </a:solidFill>
                <a:latin typeface="Carlito"/>
                <a:cs typeface="Carlito"/>
              </a:rPr>
              <a:t>of an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artiﬁcial </a:t>
            </a:r>
            <a:r>
              <a:rPr sz="3000" spc="40" dirty="0">
                <a:solidFill>
                  <a:srgbClr val="CACACA"/>
                </a:solidFill>
                <a:latin typeface="Carlito"/>
                <a:cs typeface="Carlito"/>
              </a:rPr>
              <a:t>intelligence </a:t>
            </a:r>
            <a:r>
              <a:rPr sz="3000" dirty="0">
                <a:solidFill>
                  <a:srgbClr val="CACACA"/>
                </a:solidFill>
                <a:latin typeface="Carlito"/>
                <a:cs typeface="Carlito"/>
              </a:rPr>
              <a:t>system </a:t>
            </a:r>
            <a:r>
              <a:rPr sz="3000" spc="65" dirty="0">
                <a:solidFill>
                  <a:srgbClr val="CACACA"/>
                </a:solidFill>
                <a:latin typeface="Carlito"/>
                <a:cs typeface="Carlito"/>
              </a:rPr>
              <a:t>using 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information </a:t>
            </a:r>
            <a:r>
              <a:rPr sz="3000" spc="-5" dirty="0">
                <a:solidFill>
                  <a:srgbClr val="CACACA"/>
                </a:solidFill>
                <a:latin typeface="Carlito"/>
                <a:cs typeface="Carlito"/>
              </a:rPr>
              <a:t>that </a:t>
            </a:r>
            <a:r>
              <a:rPr sz="3000" spc="50" dirty="0">
                <a:solidFill>
                  <a:srgbClr val="CACACA"/>
                </a:solidFill>
                <a:latin typeface="Carlito"/>
                <a:cs typeface="Carlito"/>
              </a:rPr>
              <a:t>is </a:t>
            </a:r>
            <a:r>
              <a:rPr sz="3000" spc="20" dirty="0">
                <a:solidFill>
                  <a:srgbClr val="CACACA"/>
                </a:solidFill>
                <a:latin typeface="Carlito"/>
                <a:cs typeface="Carlito"/>
              </a:rPr>
              <a:t>neither </a:t>
            </a:r>
            <a:r>
              <a:rPr sz="3000" spc="30" dirty="0">
                <a:solidFill>
                  <a:srgbClr val="CACACA"/>
                </a:solidFill>
                <a:latin typeface="Carlito"/>
                <a:cs typeface="Carlito"/>
              </a:rPr>
              <a:t>classiﬁed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nor 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labeled,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with </a:t>
            </a:r>
            <a:r>
              <a:rPr sz="3000" spc="-70" dirty="0">
                <a:solidFill>
                  <a:srgbClr val="CACACA"/>
                </a:solidFill>
                <a:latin typeface="Carlito"/>
                <a:cs typeface="Carlito"/>
              </a:rPr>
              <a:t>a </a:t>
            </a:r>
            <a:r>
              <a:rPr sz="3000" spc="25" dirty="0">
                <a:solidFill>
                  <a:srgbClr val="CACACA"/>
                </a:solidFill>
                <a:latin typeface="Carlito"/>
                <a:cs typeface="Carlito"/>
              </a:rPr>
              <a:t>view </a:t>
            </a:r>
            <a:r>
              <a:rPr sz="3000" spc="-10" dirty="0">
                <a:solidFill>
                  <a:srgbClr val="CACACA"/>
                </a:solidFill>
                <a:latin typeface="Carlito"/>
                <a:cs typeface="Carlito"/>
              </a:rPr>
              <a:t>to </a:t>
            </a:r>
            <a:r>
              <a:rPr sz="3000" spc="60" dirty="0">
                <a:solidFill>
                  <a:srgbClr val="CACACA"/>
                </a:solidFill>
                <a:latin typeface="Carlito"/>
                <a:cs typeface="Carlito"/>
              </a:rPr>
              <a:t>modeling </a:t>
            </a:r>
            <a:r>
              <a:rPr sz="3000" spc="-15" dirty="0">
                <a:solidFill>
                  <a:srgbClr val="CACACA"/>
                </a:solidFill>
                <a:latin typeface="Carlito"/>
                <a:cs typeface="Carlito"/>
              </a:rPr>
              <a:t>the  </a:t>
            </a:r>
            <a:r>
              <a:rPr sz="3000" spc="70" dirty="0">
                <a:solidFill>
                  <a:srgbClr val="CACACA"/>
                </a:solidFill>
                <a:latin typeface="Carlito"/>
                <a:cs typeface="Carlito"/>
              </a:rPr>
              <a:t>underlying </a:t>
            </a:r>
            <a:r>
              <a:rPr sz="3000" spc="10" dirty="0">
                <a:solidFill>
                  <a:srgbClr val="CACACA"/>
                </a:solidFill>
                <a:latin typeface="Carlito"/>
                <a:cs typeface="Carlito"/>
              </a:rPr>
              <a:t>structure </a:t>
            </a:r>
            <a:r>
              <a:rPr sz="3000" spc="45" dirty="0">
                <a:solidFill>
                  <a:srgbClr val="CACACA"/>
                </a:solidFill>
                <a:latin typeface="Carlito"/>
                <a:cs typeface="Carlito"/>
              </a:rPr>
              <a:t>or </a:t>
            </a:r>
            <a:r>
              <a:rPr sz="3000" spc="55" dirty="0">
                <a:solidFill>
                  <a:srgbClr val="CACACA"/>
                </a:solidFill>
                <a:latin typeface="Carlito"/>
                <a:cs typeface="Carlito"/>
              </a:rPr>
              <a:t>distribution </a:t>
            </a:r>
            <a:r>
              <a:rPr sz="3000" spc="120" dirty="0">
                <a:solidFill>
                  <a:srgbClr val="CACACA"/>
                </a:solidFill>
                <a:latin typeface="Carlito"/>
                <a:cs typeface="Carlito"/>
              </a:rPr>
              <a:t>in </a:t>
            </a:r>
            <a:r>
              <a:rPr sz="3000" spc="-70" dirty="0">
                <a:solidFill>
                  <a:srgbClr val="CACACA"/>
                </a:solidFill>
                <a:latin typeface="Carlito"/>
                <a:cs typeface="Carlito"/>
              </a:rPr>
              <a:t>a  dataset.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422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Carlito</vt:lpstr>
      <vt:lpstr>Palatino Linotype</vt:lpstr>
      <vt:lpstr>RobotoRegular</vt:lpstr>
      <vt:lpstr>Times New Roman</vt:lpstr>
      <vt:lpstr>Office Theme</vt:lpstr>
      <vt:lpstr>  Subject Name : SOFTWARE TESTING  Presentation  Title: METAMORPHIC TESTING </vt:lpstr>
      <vt:lpstr>METAMORPHIC TESTING</vt:lpstr>
      <vt:lpstr>PowerPoint Presentation</vt:lpstr>
      <vt:lpstr>I   M   P   L   E   M   E   N   T   A   T   I   O   N             F   L   O   W</vt:lpstr>
      <vt:lpstr>PowerPoint Presentation</vt:lpstr>
      <vt:lpstr>PowerPoint Presentation</vt:lpstr>
      <vt:lpstr>MOTIVATION</vt:lpstr>
      <vt:lpstr>PowerPoint Presentation</vt:lpstr>
      <vt:lpstr>CASE STUDIES</vt:lpstr>
      <vt:lpstr>PowerPoint Presentation</vt:lpstr>
      <vt:lpstr>FUTURE SCOPE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JEPPIAAR INSTITUTE OF TECHNOLOGY</dc:title>
  <dc:creator>Padma Priya</dc:creator>
  <cp:lastModifiedBy>REVATHI R</cp:lastModifiedBy>
  <cp:revision>3</cp:revision>
  <dcterms:created xsi:type="dcterms:W3CDTF">2020-03-26T16:49:11Z</dcterms:created>
  <dcterms:modified xsi:type="dcterms:W3CDTF">2020-03-27T09:37:10Z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2020-03-26T00:00:00Z</vt:filetime>
  </property>
</Properties>
</file>